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23.03.2023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23.03.2023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23.03.2023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23.03.2023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23.03.2023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23.03.2023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23.03.2023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23.03.2023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88640"/>
            <a:ext cx="7931224" cy="792088"/>
          </a:xfrm>
        </p:spPr>
        <p:txBody>
          <a:bodyPr>
            <a:normAutofit/>
          </a:bodyPr>
          <a:lstStyle/>
          <a:p>
            <a:r>
              <a:rPr lang="ru-RU" sz="3600" b="1" dirty="0" smtClean="0">
                <a:solidFill>
                  <a:srgbClr val="FF0000"/>
                </a:solidFill>
              </a:rPr>
              <a:t>Виды делового общения</a:t>
            </a:r>
            <a:endParaRPr lang="en-US" sz="3600" b="1" dirty="0">
              <a:solidFill>
                <a:srgbClr val="FF0000"/>
              </a:solidFill>
            </a:endParaRPr>
          </a:p>
        </p:txBody>
      </p:sp>
      <p:sp>
        <p:nvSpPr>
          <p:cNvPr id="3" name="Прямоугольник 2"/>
          <p:cNvSpPr/>
          <p:nvPr/>
        </p:nvSpPr>
        <p:spPr>
          <a:xfrm>
            <a:off x="395536" y="908720"/>
            <a:ext cx="8496944" cy="5078313"/>
          </a:xfrm>
          <a:prstGeom prst="rect">
            <a:avLst/>
          </a:prstGeom>
        </p:spPr>
        <p:txBody>
          <a:bodyPr wrap="square">
            <a:spAutoFit/>
          </a:bodyPr>
          <a:lstStyle/>
          <a:p>
            <a:pPr algn="just"/>
            <a:r>
              <a:rPr lang="ru-RU" sz="3600" b="1" dirty="0" smtClean="0">
                <a:solidFill>
                  <a:srgbClr val="FF0000"/>
                </a:solidFill>
                <a:latin typeface="+mj-lt"/>
              </a:rPr>
              <a:t>межличностное</a:t>
            </a:r>
            <a:r>
              <a:rPr lang="ru-RU" sz="3600" dirty="0" smtClean="0">
                <a:latin typeface="+mj-lt"/>
              </a:rPr>
              <a:t> </a:t>
            </a:r>
            <a:r>
              <a:rPr lang="ru-RU" sz="3600" dirty="0" smtClean="0">
                <a:latin typeface="+mj-lt"/>
              </a:rPr>
              <a:t>– общение в малой социальной группе; </a:t>
            </a:r>
            <a:endParaRPr lang="ru-RU" sz="3600" dirty="0" smtClean="0">
              <a:latin typeface="+mj-lt"/>
            </a:endParaRPr>
          </a:p>
          <a:p>
            <a:pPr algn="just"/>
            <a:r>
              <a:rPr lang="ru-RU" sz="3600" b="1" dirty="0" smtClean="0">
                <a:solidFill>
                  <a:srgbClr val="FF0000"/>
                </a:solidFill>
                <a:latin typeface="+mj-lt"/>
              </a:rPr>
              <a:t>представительское </a:t>
            </a:r>
            <a:r>
              <a:rPr lang="ru-RU" sz="3600" dirty="0" smtClean="0">
                <a:latin typeface="+mj-lt"/>
              </a:rPr>
              <a:t>– общение на уровне правовых субъектов; </a:t>
            </a:r>
            <a:endParaRPr lang="ru-RU" sz="3600" dirty="0" smtClean="0">
              <a:latin typeface="+mj-lt"/>
            </a:endParaRPr>
          </a:p>
          <a:p>
            <a:pPr algn="just"/>
            <a:r>
              <a:rPr lang="ru-RU" sz="3600" b="1" dirty="0" smtClean="0">
                <a:solidFill>
                  <a:srgbClr val="FF0000"/>
                </a:solidFill>
                <a:latin typeface="+mj-lt"/>
              </a:rPr>
              <a:t>групповое</a:t>
            </a:r>
            <a:r>
              <a:rPr lang="ru-RU" sz="3600" dirty="0" smtClean="0">
                <a:latin typeface="+mj-lt"/>
              </a:rPr>
              <a:t> </a:t>
            </a:r>
            <a:r>
              <a:rPr lang="ru-RU" sz="3600" dirty="0" smtClean="0">
                <a:latin typeface="+mj-lt"/>
              </a:rPr>
              <a:t>– общение с аудиторией или командное общение; </a:t>
            </a:r>
            <a:endParaRPr lang="ru-RU" sz="3600" dirty="0" smtClean="0">
              <a:latin typeface="+mj-lt"/>
            </a:endParaRPr>
          </a:p>
          <a:p>
            <a:pPr algn="just"/>
            <a:r>
              <a:rPr lang="ru-RU" sz="3600" b="1" dirty="0" smtClean="0">
                <a:solidFill>
                  <a:srgbClr val="FF0000"/>
                </a:solidFill>
                <a:latin typeface="+mj-lt"/>
              </a:rPr>
              <a:t>общение </a:t>
            </a:r>
            <a:r>
              <a:rPr lang="ru-RU" sz="3600" b="1" dirty="0" smtClean="0">
                <a:solidFill>
                  <a:srgbClr val="FF0000"/>
                </a:solidFill>
                <a:latin typeface="+mj-lt"/>
              </a:rPr>
              <a:t>культур </a:t>
            </a:r>
            <a:r>
              <a:rPr lang="ru-RU" sz="3600" dirty="0" smtClean="0">
                <a:latin typeface="+mj-lt"/>
              </a:rPr>
              <a:t>– общение носителей разных систем ценностей, национальных характеров</a:t>
            </a:r>
            <a:endParaRPr lang="en-US" sz="36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96944" cy="6124754"/>
          </a:xfrm>
          <a:prstGeom prst="rect">
            <a:avLst/>
          </a:prstGeom>
        </p:spPr>
        <p:txBody>
          <a:bodyPr wrap="square">
            <a:spAutoFit/>
          </a:bodyPr>
          <a:lstStyle/>
          <a:p>
            <a:pPr algn="just"/>
            <a:r>
              <a:rPr lang="ru-RU" sz="2800" b="1" dirty="0" smtClean="0">
                <a:solidFill>
                  <a:srgbClr val="FF0000"/>
                </a:solidFill>
                <a:latin typeface="+mj-lt"/>
              </a:rPr>
              <a:t>Межличностное общение </a:t>
            </a:r>
            <a:r>
              <a:rPr lang="ru-RU" sz="2800" dirty="0" smtClean="0">
                <a:latin typeface="+mj-lt"/>
              </a:rPr>
              <a:t>реализуется в различных сферах человеческой деятельности, занимая одно из ведущих мест в деловом общении: </a:t>
            </a:r>
            <a:r>
              <a:rPr lang="ru-RU" sz="2800" dirty="0" smtClean="0">
                <a:latin typeface="+mj-lt"/>
              </a:rPr>
              <a:t>оно </a:t>
            </a:r>
            <a:r>
              <a:rPr lang="ru-RU" sz="2800" b="1" dirty="0" smtClean="0">
                <a:latin typeface="+mj-lt"/>
              </a:rPr>
              <a:t>может быть дружеским, официальным, т.е. совершаемым от лица какой-либо правительственной организации</a:t>
            </a:r>
            <a:r>
              <a:rPr lang="ru-RU" sz="2800" dirty="0" smtClean="0">
                <a:latin typeface="+mj-lt"/>
              </a:rPr>
              <a:t>. </a:t>
            </a:r>
            <a:r>
              <a:rPr lang="ru-RU" sz="2800" b="1" dirty="0" smtClean="0">
                <a:latin typeface="+mj-lt"/>
              </a:rPr>
              <a:t>Оно может </a:t>
            </a:r>
            <a:r>
              <a:rPr lang="ru-RU" sz="2800" b="1" dirty="0" smtClean="0">
                <a:latin typeface="+mj-lt"/>
              </a:rPr>
              <a:t>быть </a:t>
            </a:r>
            <a:r>
              <a:rPr lang="ru-RU" sz="2800" b="1" dirty="0" smtClean="0">
                <a:latin typeface="+mj-lt"/>
              </a:rPr>
              <a:t>ролевым, т.е. институциональным </a:t>
            </a:r>
            <a:r>
              <a:rPr lang="ru-RU" sz="2800" dirty="0" smtClean="0">
                <a:latin typeface="+mj-lt"/>
              </a:rPr>
              <a:t>(мы приходим в какую-нибудь организацию и вступаем в речевой контакт с «секретарем», абсолютно игнорируя все остальные роли и характеристики девушки, которая отвечает на наши вопросы, мы ждем от нее адекватного выполнения своей социальной роли, любое отклонение от которой может показаться нарушением этических норм поведения).</a:t>
            </a:r>
            <a:endParaRPr lang="en-US" sz="2800" dirty="0">
              <a:latin typeface="+mj-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9"/>
            <a:ext cx="8568952" cy="6093976"/>
          </a:xfrm>
          <a:prstGeom prst="rect">
            <a:avLst/>
          </a:prstGeom>
        </p:spPr>
        <p:txBody>
          <a:bodyPr wrap="square">
            <a:spAutoFit/>
          </a:bodyPr>
          <a:lstStyle/>
          <a:p>
            <a:pPr algn="just"/>
            <a:r>
              <a:rPr lang="ru-RU" sz="2600" b="1" i="1" dirty="0" smtClean="0"/>
              <a:t>Использование социальных ролей </a:t>
            </a:r>
            <a:r>
              <a:rPr lang="ru-RU" sz="2600" b="1" dirty="0" smtClean="0"/>
              <a:t>определяется профессиональными обязанностями сотрудника, его положением в организационной структуре предприяти</a:t>
            </a:r>
            <a:r>
              <a:rPr lang="ru-RU" sz="2600" dirty="0" smtClean="0"/>
              <a:t>я. Общение в рабочее время протекает в рамках исполнения этих ролей: </a:t>
            </a:r>
            <a:r>
              <a:rPr lang="ru-RU" sz="2600" dirty="0" smtClean="0">
                <a:solidFill>
                  <a:srgbClr val="FF0000"/>
                </a:solidFill>
              </a:rPr>
              <a:t>“руководитель” - “подчиненный”, “клиент” - “заказчик”. </a:t>
            </a:r>
            <a:r>
              <a:rPr lang="ru-RU" sz="2600" dirty="0" smtClean="0"/>
              <a:t>При этом один и тот же человек выступает поочередно в течение рабочего дня в различных ролях – в зависимости от разнообразия речевых контактов. </a:t>
            </a:r>
            <a:r>
              <a:rPr lang="ru-RU" sz="2600" b="1" dirty="0" smtClean="0"/>
              <a:t>Межличностное деловое общение может быть ориентировано как на социальный статус собеседника, так и на его личность (сравните встречу “без галстуков” с официальной беседой).</a:t>
            </a:r>
            <a:r>
              <a:rPr lang="ru-RU" sz="2600" dirty="0" smtClean="0"/>
              <a:t> </a:t>
            </a:r>
            <a:r>
              <a:rPr lang="ru-RU" sz="2600" b="1" dirty="0" smtClean="0">
                <a:solidFill>
                  <a:srgbClr val="FF0000"/>
                </a:solidFill>
              </a:rPr>
              <a:t>Чаще всего межличностное общение представлено следующими формами делового общения – беседой, инструктажем, собеседованием, обменом мнениями и </a:t>
            </a:r>
            <a:r>
              <a:rPr lang="ru-RU" sz="2600" b="1" dirty="0" err="1" smtClean="0">
                <a:solidFill>
                  <a:srgbClr val="FF0000"/>
                </a:solidFill>
              </a:rPr>
              <a:t>т.д</a:t>
            </a:r>
            <a:endParaRPr lang="en-US" sz="2600" b="1" dirty="0">
              <a:solidFill>
                <a:srgbClr val="FF0000"/>
              </a:solidFill>
              <a:latin typeface="Agency FB"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6370975"/>
          </a:xfrm>
          <a:prstGeom prst="rect">
            <a:avLst/>
          </a:prstGeom>
        </p:spPr>
        <p:txBody>
          <a:bodyPr wrap="square">
            <a:spAutoFit/>
          </a:bodyPr>
          <a:lstStyle/>
          <a:p>
            <a:pPr algn="ctr"/>
            <a:r>
              <a:rPr lang="ru-RU" sz="2400" b="1" dirty="0" smtClean="0">
                <a:solidFill>
                  <a:srgbClr val="FF0000"/>
                </a:solidFill>
              </a:rPr>
              <a:t>КРИТЕРИИ ВЫБОРА МОДЕЛИ ПОВЕДЕНИЯ В МЕЖЛИЧНОСТНОМ ОБЩЕНИИ </a:t>
            </a:r>
          </a:p>
          <a:p>
            <a:pPr algn="just"/>
            <a:r>
              <a:rPr lang="ru-RU" sz="2000" b="1" dirty="0" smtClean="0">
                <a:latin typeface="+mj-lt"/>
              </a:rPr>
              <a:t>Первый </a:t>
            </a:r>
            <a:r>
              <a:rPr lang="ru-RU" sz="2000" b="1" dirty="0" smtClean="0">
                <a:latin typeface="+mj-lt"/>
              </a:rPr>
              <a:t>критерий </a:t>
            </a:r>
            <a:r>
              <a:rPr lang="ru-RU" sz="2000" dirty="0" smtClean="0">
                <a:latin typeface="+mj-lt"/>
              </a:rPr>
              <a:t>состоит в соответствии этого поведения установленному в обществе </a:t>
            </a:r>
            <a:r>
              <a:rPr lang="ru-RU" sz="2000" b="1" dirty="0" err="1" smtClean="0">
                <a:latin typeface="+mj-lt"/>
              </a:rPr>
              <a:t>правовопорядку</a:t>
            </a:r>
            <a:r>
              <a:rPr lang="ru-RU" sz="2000" b="1" dirty="0" smtClean="0">
                <a:latin typeface="+mj-lt"/>
              </a:rPr>
              <a:t>. </a:t>
            </a:r>
            <a:endParaRPr lang="ru-RU" sz="2000" b="1" dirty="0" smtClean="0">
              <a:latin typeface="+mj-lt"/>
            </a:endParaRPr>
          </a:p>
          <a:p>
            <a:pPr algn="just"/>
            <a:r>
              <a:rPr lang="ru-RU" sz="2000" b="1" dirty="0" smtClean="0">
                <a:latin typeface="+mj-lt"/>
              </a:rPr>
              <a:t>Вторым </a:t>
            </a:r>
            <a:r>
              <a:rPr lang="ru-RU" sz="2000" b="1" dirty="0" smtClean="0">
                <a:latin typeface="+mj-lt"/>
              </a:rPr>
              <a:t>критерием </a:t>
            </a:r>
            <a:r>
              <a:rPr lang="ru-RU" sz="2000" dirty="0" smtClean="0">
                <a:latin typeface="+mj-lt"/>
              </a:rPr>
              <a:t>выбора модели поведения является </a:t>
            </a:r>
            <a:r>
              <a:rPr lang="ru-RU" sz="2000" b="1" dirty="0" smtClean="0">
                <a:latin typeface="+mj-lt"/>
              </a:rPr>
              <a:t>нравственность</a:t>
            </a:r>
            <a:r>
              <a:rPr lang="ru-RU" sz="2000" dirty="0" smtClean="0">
                <a:latin typeface="+mj-lt"/>
              </a:rPr>
              <a:t>. При всей склонности людей к субъективной трактовке морали существуют общепринятые подходы к объяснению ее основных понятий, таких как честность, справедливость, совесть. Их неуклонное соблюдение – гарантия правильности выбранной человеком модели поведения. </a:t>
            </a:r>
            <a:endParaRPr lang="ru-RU" sz="2000" dirty="0" smtClean="0">
              <a:latin typeface="+mj-lt"/>
            </a:endParaRPr>
          </a:p>
          <a:p>
            <a:pPr algn="just"/>
            <a:r>
              <a:rPr lang="ru-RU" sz="2000" b="1" dirty="0" smtClean="0">
                <a:latin typeface="+mj-lt"/>
              </a:rPr>
              <a:t>Третьим </a:t>
            </a:r>
            <a:r>
              <a:rPr lang="ru-RU" sz="2000" b="1" dirty="0" smtClean="0">
                <a:latin typeface="+mj-lt"/>
              </a:rPr>
              <a:t>критерием </a:t>
            </a:r>
            <a:r>
              <a:rPr lang="ru-RU" sz="2000" dirty="0" smtClean="0">
                <a:latin typeface="+mj-lt"/>
              </a:rPr>
              <a:t>следует </a:t>
            </a:r>
            <a:r>
              <a:rPr lang="ru-RU" sz="2000" b="1" dirty="0" smtClean="0">
                <a:latin typeface="+mj-lt"/>
              </a:rPr>
              <a:t>признать оценку конкретной ситуации, в которой личность действует или оказалась по стечению обстоятельств. </a:t>
            </a:r>
            <a:endParaRPr lang="ru-RU" sz="2000" b="1" dirty="0" smtClean="0">
              <a:latin typeface="+mj-lt"/>
            </a:endParaRPr>
          </a:p>
          <a:p>
            <a:pPr algn="just"/>
            <a:r>
              <a:rPr lang="ru-RU" sz="2000" b="1" dirty="0" smtClean="0">
                <a:latin typeface="+mj-lt"/>
              </a:rPr>
              <a:t>Четвертым </a:t>
            </a:r>
            <a:r>
              <a:rPr lang="ru-RU" sz="2000" b="1" dirty="0" smtClean="0">
                <a:latin typeface="+mj-lt"/>
              </a:rPr>
              <a:t>критерием </a:t>
            </a:r>
            <a:r>
              <a:rPr lang="ru-RU" sz="2000" dirty="0" smtClean="0">
                <a:latin typeface="+mj-lt"/>
              </a:rPr>
              <a:t>является цель, которую </a:t>
            </a:r>
            <a:r>
              <a:rPr lang="ru-RU" sz="2000" b="1" dirty="0" smtClean="0">
                <a:latin typeface="+mj-lt"/>
              </a:rPr>
              <a:t>ставит перед собой человек</a:t>
            </a:r>
            <a:r>
              <a:rPr lang="ru-RU" sz="2000" dirty="0" smtClean="0">
                <a:latin typeface="+mj-lt"/>
              </a:rPr>
              <a:t>. Чем значительнее собственная цель, тем важнее продумать этапы ее достижения. Полезно дробить цель на последовательно выстроенные задачи, чтобы их реализация представляла собой ступени приближения к ней. </a:t>
            </a:r>
            <a:endParaRPr lang="ru-RU" sz="2000" dirty="0" smtClean="0">
              <a:latin typeface="+mj-lt"/>
            </a:endParaRPr>
          </a:p>
          <a:p>
            <a:pPr algn="just"/>
            <a:r>
              <a:rPr lang="ru-RU" sz="2000" b="1" dirty="0" smtClean="0">
                <a:latin typeface="+mj-lt"/>
              </a:rPr>
              <a:t>Пятый </a:t>
            </a:r>
            <a:r>
              <a:rPr lang="ru-RU" sz="2000" b="1" dirty="0" smtClean="0">
                <a:latin typeface="+mj-lt"/>
              </a:rPr>
              <a:t>критерий </a:t>
            </a:r>
            <a:r>
              <a:rPr lang="ru-RU" sz="2000" dirty="0" smtClean="0">
                <a:latin typeface="+mj-lt"/>
              </a:rPr>
              <a:t>– </a:t>
            </a:r>
            <a:r>
              <a:rPr lang="ru-RU" sz="2000" b="1" dirty="0" smtClean="0">
                <a:latin typeface="+mj-lt"/>
              </a:rPr>
              <a:t>самооценка собственных возможностей использования конкретной модели поведения</a:t>
            </a:r>
            <a:r>
              <a:rPr lang="ru-RU" sz="2000" dirty="0" smtClean="0">
                <a:latin typeface="+mj-lt"/>
              </a:rPr>
              <a:t>. Любое копирование чьей-то модели поведения опасно. Разумно тщательно взвешивать все свои характеристики, выбирая личную модель </a:t>
            </a:r>
            <a:r>
              <a:rPr lang="ru-RU" sz="2000" dirty="0" smtClean="0">
                <a:latin typeface="+mj-lt"/>
              </a:rPr>
              <a:t>поведения партнера</a:t>
            </a:r>
            <a:endParaRPr lang="en-US" sz="2000" dirty="0">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280920" cy="6124754"/>
          </a:xfrm>
          <a:prstGeom prst="rect">
            <a:avLst/>
          </a:prstGeom>
        </p:spPr>
        <p:txBody>
          <a:bodyPr wrap="square">
            <a:spAutoFit/>
          </a:bodyPr>
          <a:lstStyle/>
          <a:p>
            <a:pPr algn="just"/>
            <a:r>
              <a:rPr lang="ru-RU" sz="2800" b="1" dirty="0" smtClean="0">
                <a:solidFill>
                  <a:srgbClr val="FF0000"/>
                </a:solidFill>
              </a:rPr>
              <a:t>Шестым критерием </a:t>
            </a:r>
            <a:r>
              <a:rPr lang="ru-RU" sz="2800" dirty="0" smtClean="0"/>
              <a:t>выбора модели поведения является </a:t>
            </a:r>
            <a:r>
              <a:rPr lang="ru-RU" sz="2800" i="1" dirty="0" smtClean="0">
                <a:solidFill>
                  <a:srgbClr val="FF0000"/>
                </a:solidFill>
              </a:rPr>
              <a:t>выявление и конкретизация </a:t>
            </a:r>
            <a:r>
              <a:rPr lang="ru-RU" sz="2800" i="1" dirty="0" smtClean="0">
                <a:solidFill>
                  <a:srgbClr val="FF0000"/>
                </a:solidFill>
              </a:rPr>
              <a:t>собственных </a:t>
            </a:r>
            <a:r>
              <a:rPr lang="ru-RU" sz="2800" i="1" dirty="0" smtClean="0">
                <a:solidFill>
                  <a:srgbClr val="FF0000"/>
                </a:solidFill>
              </a:rPr>
              <a:t>возможностей, умения использовать различные технологии общения</a:t>
            </a:r>
            <a:r>
              <a:rPr lang="ru-RU" sz="2800" dirty="0" smtClean="0">
                <a:solidFill>
                  <a:srgbClr val="FF0000"/>
                </a:solidFill>
              </a:rPr>
              <a:t>.</a:t>
            </a:r>
            <a:r>
              <a:rPr lang="ru-RU" sz="2800" dirty="0" smtClean="0"/>
              <a:t> </a:t>
            </a:r>
            <a:r>
              <a:rPr lang="ru-RU" sz="2800" u="sng" dirty="0" smtClean="0"/>
              <a:t>К таким технологиям относятся индивидуальная </a:t>
            </a:r>
            <a:r>
              <a:rPr lang="ru-RU" sz="2800" u="sng" dirty="0" smtClean="0"/>
              <a:t>работа </a:t>
            </a:r>
            <a:r>
              <a:rPr lang="ru-RU" sz="2800" u="sng" dirty="0" smtClean="0"/>
              <a:t>с коллегами, “ конструирование ” коллектива, стимулирование делового честолюбия, техника речевого воздействия </a:t>
            </a:r>
            <a:r>
              <a:rPr lang="ru-RU" sz="2800" dirty="0" smtClean="0"/>
              <a:t>и т.д.  </a:t>
            </a:r>
            <a:r>
              <a:rPr lang="ru-RU" sz="2800" dirty="0" smtClean="0"/>
              <a:t> </a:t>
            </a:r>
            <a:r>
              <a:rPr lang="ru-RU" sz="2800" b="1" dirty="0" smtClean="0">
                <a:solidFill>
                  <a:srgbClr val="FF0000"/>
                </a:solidFill>
              </a:rPr>
              <a:t>Седьмой </a:t>
            </a:r>
            <a:r>
              <a:rPr lang="ru-RU" sz="2800" b="1" dirty="0" smtClean="0">
                <a:solidFill>
                  <a:srgbClr val="FF0000"/>
                </a:solidFill>
              </a:rPr>
              <a:t>критерий </a:t>
            </a:r>
            <a:r>
              <a:rPr lang="ru-RU" sz="2800" dirty="0" smtClean="0"/>
              <a:t>выбора модели поведения – </a:t>
            </a:r>
            <a:r>
              <a:rPr lang="ru-RU" sz="2800" i="1" dirty="0" smtClean="0">
                <a:solidFill>
                  <a:srgbClr val="FF0000"/>
                </a:solidFill>
              </a:rPr>
              <a:t>знание тех личностных и деловых качеств, которые партнеры по общению ожидают от человека, заинтересованного в их расположении, чтобы не разрушить каких-то иллюзий или сложившихся стереотипов и не разочаровать партнера.</a:t>
            </a:r>
            <a:endParaRPr lang="en-US" sz="2800" i="1"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19256" cy="706090"/>
          </a:xfrm>
        </p:spPr>
        <p:txBody>
          <a:bodyPr>
            <a:normAutofit fontScale="90000"/>
          </a:bodyPr>
          <a:lstStyle/>
          <a:p>
            <a:r>
              <a:rPr lang="ru-RU" b="1" dirty="0" smtClean="0">
                <a:solidFill>
                  <a:srgbClr val="FF0000"/>
                </a:solidFill>
              </a:rPr>
              <a:t>Представительское общение</a:t>
            </a:r>
            <a:endParaRPr lang="en-US" b="1" dirty="0">
              <a:solidFill>
                <a:srgbClr val="FF0000"/>
              </a:solidFill>
            </a:endParaRPr>
          </a:p>
        </p:txBody>
      </p:sp>
      <p:sp>
        <p:nvSpPr>
          <p:cNvPr id="3" name="Прямоугольник 2"/>
          <p:cNvSpPr/>
          <p:nvPr/>
        </p:nvSpPr>
        <p:spPr>
          <a:xfrm>
            <a:off x="251520" y="692696"/>
            <a:ext cx="8640960" cy="5847755"/>
          </a:xfrm>
          <a:prstGeom prst="rect">
            <a:avLst/>
          </a:prstGeom>
        </p:spPr>
        <p:txBody>
          <a:bodyPr wrap="square">
            <a:spAutoFit/>
          </a:bodyPr>
          <a:lstStyle/>
          <a:p>
            <a:pPr algn="just"/>
            <a:r>
              <a:rPr lang="ru-RU" sz="2200" b="1" i="1" dirty="0" smtClean="0"/>
              <a:t>Представительское общение всегда ориентировано на </a:t>
            </a:r>
            <a:r>
              <a:rPr lang="ru-RU" sz="2200" b="1" i="1" dirty="0" smtClean="0"/>
              <a:t>социально-статусные </a:t>
            </a:r>
            <a:r>
              <a:rPr lang="ru-RU" sz="2200" b="1" i="1" dirty="0" smtClean="0"/>
              <a:t>характеристики адресата</a:t>
            </a:r>
            <a:r>
              <a:rPr lang="ru-RU" sz="2200" dirty="0" smtClean="0"/>
              <a:t>. Оно характерно для ситуаций, когда партнеры по коммуникации выступают как представители определенных социальных групп, организаций, обществ. </a:t>
            </a:r>
            <a:endParaRPr lang="ru-RU" sz="2200" dirty="0" smtClean="0"/>
          </a:p>
          <a:p>
            <a:pPr algn="just"/>
            <a:r>
              <a:rPr lang="ru-RU" sz="2200" b="1" i="1" dirty="0" smtClean="0"/>
              <a:t>Представительское </a:t>
            </a:r>
            <a:r>
              <a:rPr lang="ru-RU" sz="2200" b="1" i="1" dirty="0" smtClean="0"/>
              <a:t>общение институционально по своей природе</a:t>
            </a:r>
            <a:r>
              <a:rPr lang="ru-RU" sz="2200" dirty="0" smtClean="0"/>
              <a:t>. Когда менеджер ведет переговоры с представителем другой фирмы, они интересуют друг друга как партнеры, прежде всего. Какие у партнера проблемы, есть ли у него дети, где он проводит отпуск, какие носит галстуки и пр., говорящего не интересует. </a:t>
            </a:r>
            <a:endParaRPr lang="ru-RU" sz="2200" dirty="0" smtClean="0"/>
          </a:p>
          <a:p>
            <a:pPr algn="just"/>
            <a:r>
              <a:rPr lang="ru-RU" sz="2200" b="1" dirty="0" smtClean="0"/>
              <a:t>Задача общения в этом случае будет заключаться в эффективной защите интересов своей организации </a:t>
            </a:r>
            <a:r>
              <a:rPr lang="ru-RU" sz="2200" dirty="0" smtClean="0"/>
              <a:t>(учреждения) поэтому оно будет прагматически организованным, т.е. структурированным тематически вокруг </a:t>
            </a:r>
            <a:r>
              <a:rPr lang="ru-RU" sz="2200" b="1" dirty="0" smtClean="0"/>
              <a:t>основной цели диалога – достижения согласия по обсуждаемой проблеме. </a:t>
            </a:r>
            <a:r>
              <a:rPr lang="ru-RU" sz="2200" dirty="0" smtClean="0"/>
              <a:t>В социальной сфере </a:t>
            </a:r>
            <a:r>
              <a:rPr lang="ru-RU" sz="2200" b="1" u="sng" dirty="0" smtClean="0">
                <a:solidFill>
                  <a:srgbClr val="FF0000"/>
                </a:solidFill>
              </a:rPr>
              <a:t>представительское общение протекает в форме деловых переговоров, консультаций, собеседований, презентаций</a:t>
            </a:r>
            <a:endParaRPr lang="en-US" sz="2200" b="1" u="sng" dirty="0">
              <a:solidFill>
                <a:srgbClr val="FF0000"/>
              </a:solidFill>
              <a:latin typeface="Agency FB"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0"/>
            <a:ext cx="7704856" cy="648072"/>
          </a:xfrm>
        </p:spPr>
        <p:txBody>
          <a:bodyPr>
            <a:normAutofit/>
          </a:bodyPr>
          <a:lstStyle/>
          <a:p>
            <a:r>
              <a:rPr lang="ru-RU" sz="3600" b="1" dirty="0" smtClean="0">
                <a:solidFill>
                  <a:srgbClr val="FF0000"/>
                </a:solidFill>
              </a:rPr>
              <a:t>Групповое общение</a:t>
            </a:r>
            <a:endParaRPr lang="en-US" sz="3600" b="1" dirty="0">
              <a:solidFill>
                <a:srgbClr val="FF0000"/>
              </a:solidFill>
            </a:endParaRPr>
          </a:p>
        </p:txBody>
      </p:sp>
      <p:sp>
        <p:nvSpPr>
          <p:cNvPr id="3" name="Прямоугольник 2"/>
          <p:cNvSpPr/>
          <p:nvPr/>
        </p:nvSpPr>
        <p:spPr>
          <a:xfrm>
            <a:off x="251520" y="692696"/>
            <a:ext cx="8424936" cy="6001643"/>
          </a:xfrm>
          <a:prstGeom prst="rect">
            <a:avLst/>
          </a:prstGeom>
        </p:spPr>
        <p:txBody>
          <a:bodyPr wrap="square">
            <a:spAutoFit/>
          </a:bodyPr>
          <a:lstStyle/>
          <a:p>
            <a:pPr algn="just"/>
            <a:r>
              <a:rPr lang="ru-RU" sz="2400" b="1" dirty="0" smtClean="0"/>
              <a:t>Групповое общение – это общение людей между группами людей, между командами</a:t>
            </a:r>
            <a:r>
              <a:rPr lang="ru-RU" sz="2400" dirty="0" smtClean="0"/>
              <a:t>, </a:t>
            </a:r>
            <a:endParaRPr lang="ru-RU" sz="2400" dirty="0" smtClean="0"/>
          </a:p>
          <a:p>
            <a:pPr algn="just"/>
            <a:r>
              <a:rPr lang="ru-RU" sz="2400" b="1" dirty="0" smtClean="0"/>
              <a:t>внутригрупповое </a:t>
            </a:r>
            <a:r>
              <a:rPr lang="ru-RU" sz="2400" b="1" dirty="0" smtClean="0"/>
              <a:t>общение – взаимодействие людей, составляющих группу</a:t>
            </a:r>
            <a:r>
              <a:rPr lang="ru-RU" sz="2400" dirty="0" smtClean="0"/>
              <a:t>. </a:t>
            </a:r>
            <a:endParaRPr lang="ru-RU" sz="2400" dirty="0" smtClean="0"/>
          </a:p>
          <a:p>
            <a:pPr algn="just"/>
            <a:r>
              <a:rPr lang="ru-RU" sz="2400" dirty="0" smtClean="0"/>
              <a:t>Социальными </a:t>
            </a:r>
            <a:r>
              <a:rPr lang="ru-RU" sz="2400" dirty="0" smtClean="0"/>
              <a:t>психологами давно установлено, что сам факт присутствия других людей влияет на общение и деятельность человека (М. Шоу, Д. Тернер, Д. </a:t>
            </a:r>
            <a:r>
              <a:rPr lang="ru-RU" sz="2400" dirty="0" err="1" smtClean="0"/>
              <a:t>Майерс</a:t>
            </a:r>
            <a:r>
              <a:rPr lang="ru-RU" sz="2400" dirty="0" smtClean="0"/>
              <a:t>), проявляясь в виде возбуждения. В одних случаях влияние носит положительный характер, (так, например, присутствие других людей благотворно сказывается нас скорости и точности выполнения производственных операций), в других случаях оно, напротив, мешает. </a:t>
            </a:r>
            <a:r>
              <a:rPr lang="ru-RU" sz="2400" dirty="0" smtClean="0"/>
              <a:t>Это </a:t>
            </a:r>
            <a:r>
              <a:rPr lang="ru-RU" sz="2400" dirty="0" smtClean="0"/>
              <a:t>явление, получившее название </a:t>
            </a:r>
            <a:r>
              <a:rPr lang="ru-RU" sz="2400" b="1" dirty="0" smtClean="0">
                <a:solidFill>
                  <a:srgbClr val="FF0000"/>
                </a:solidFill>
              </a:rPr>
              <a:t>«социальная </a:t>
            </a:r>
            <a:r>
              <a:rPr lang="ru-RU" sz="2400" b="1" dirty="0" err="1" smtClean="0">
                <a:solidFill>
                  <a:srgbClr val="FF0000"/>
                </a:solidFill>
              </a:rPr>
              <a:t>фасилитация</a:t>
            </a:r>
            <a:r>
              <a:rPr lang="ru-RU" sz="2400" b="1" dirty="0" smtClean="0">
                <a:solidFill>
                  <a:srgbClr val="FF0000"/>
                </a:solidFill>
              </a:rPr>
              <a:t>»,</a:t>
            </a:r>
            <a:r>
              <a:rPr lang="ru-RU" sz="2400" dirty="0" smtClean="0"/>
              <a:t> происходит по следующим причинам: </a:t>
            </a:r>
            <a:endParaRPr lang="ru-RU" sz="2400" dirty="0" smtClean="0"/>
          </a:p>
          <a:p>
            <a:pPr algn="just"/>
            <a:r>
              <a:rPr lang="ru-RU" sz="2400" dirty="0" smtClean="0"/>
              <a:t>- </a:t>
            </a:r>
            <a:r>
              <a:rPr lang="ru-RU" sz="2400" dirty="0" smtClean="0"/>
              <a:t>включение врожденного механизма социального возбуждения, присущего большинству представителей животного мира;</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24936" cy="6001643"/>
          </a:xfrm>
          <a:prstGeom prst="rect">
            <a:avLst/>
          </a:prstGeom>
        </p:spPr>
        <p:txBody>
          <a:bodyPr wrap="square">
            <a:spAutoFit/>
          </a:bodyPr>
          <a:lstStyle/>
          <a:p>
            <a:pPr algn="just">
              <a:buFontTx/>
              <a:buChar char="-"/>
            </a:pPr>
            <a:r>
              <a:rPr lang="ru-RU" sz="2400" dirty="0" smtClean="0">
                <a:latin typeface="+mj-lt"/>
              </a:rPr>
              <a:t> боязнь </a:t>
            </a:r>
            <a:r>
              <a:rPr lang="ru-RU" sz="2400" dirty="0" smtClean="0">
                <a:latin typeface="+mj-lt"/>
              </a:rPr>
              <a:t>оценки (наблюдатели вселяют в нас тревогу, потому, что нам не все равно, как нас оценивают); </a:t>
            </a:r>
            <a:endParaRPr lang="ru-RU" sz="2400" dirty="0" smtClean="0">
              <a:latin typeface="+mj-lt"/>
            </a:endParaRPr>
          </a:p>
          <a:p>
            <a:pPr algn="just">
              <a:buFontTx/>
              <a:buChar char="-"/>
            </a:pPr>
            <a:r>
              <a:rPr lang="ru-RU" sz="2400" dirty="0" smtClean="0">
                <a:latin typeface="+mj-lt"/>
              </a:rPr>
              <a:t>отвлечение </a:t>
            </a:r>
            <a:r>
              <a:rPr lang="ru-RU" sz="2400" dirty="0" smtClean="0">
                <a:latin typeface="+mj-lt"/>
              </a:rPr>
              <a:t>внимания (люди задумываются о том, как реагирует аудитория, и их внимание рассеивается). </a:t>
            </a:r>
            <a:endParaRPr lang="ru-RU" sz="2400" dirty="0" smtClean="0">
              <a:latin typeface="+mj-lt"/>
            </a:endParaRPr>
          </a:p>
          <a:p>
            <a:pPr algn="just"/>
            <a:r>
              <a:rPr lang="ru-RU" sz="2400" b="1" i="1" dirty="0" smtClean="0">
                <a:solidFill>
                  <a:srgbClr val="FF0000"/>
                </a:solidFill>
                <a:latin typeface="+mj-lt"/>
              </a:rPr>
              <a:t>Специфика внутригруппового общения обусловлена особым </a:t>
            </a:r>
            <a:r>
              <a:rPr lang="ru-RU" sz="2400" b="1" i="1" dirty="0" smtClean="0">
                <a:latin typeface="+mj-lt"/>
              </a:rPr>
              <a:t>социальным влиянием, которое группа оказывает на своих членов, и проявляющимся в таких феноменах как «групповая поляризация», «</a:t>
            </a:r>
            <a:r>
              <a:rPr lang="ru-RU" sz="2400" b="1" i="1" dirty="0" err="1" smtClean="0">
                <a:latin typeface="+mj-lt"/>
              </a:rPr>
              <a:t>огруппленное</a:t>
            </a:r>
            <a:r>
              <a:rPr lang="ru-RU" sz="2400" b="1" i="1" dirty="0" smtClean="0">
                <a:latin typeface="+mj-lt"/>
              </a:rPr>
              <a:t> мышление» и «влияние </a:t>
            </a:r>
            <a:r>
              <a:rPr lang="ru-RU" sz="2400" b="1" i="1" dirty="0" smtClean="0">
                <a:latin typeface="+mj-lt"/>
              </a:rPr>
              <a:t>меньшинства».</a:t>
            </a:r>
          </a:p>
          <a:p>
            <a:pPr algn="just"/>
            <a:r>
              <a:rPr lang="ru-RU" sz="2400" b="1" dirty="0" smtClean="0"/>
              <a:t>Групповая поляризация. Явление поляризации проявляется в том, что после группового обсуждения какой-либо проблемы, на которую у членов группы имеются различные взгляды, группой может быть принято как более осмотрительное, так и более рискованное решение, нежели некое среднее решение, предлагаемое отдельными индивидами.</a:t>
            </a:r>
            <a:endParaRPr lang="en-US" sz="2400" b="1"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8280920" cy="5693866"/>
          </a:xfrm>
          <a:prstGeom prst="rect">
            <a:avLst/>
          </a:prstGeom>
        </p:spPr>
        <p:txBody>
          <a:bodyPr wrap="square">
            <a:spAutoFit/>
          </a:bodyPr>
          <a:lstStyle/>
          <a:p>
            <a:pPr algn="just"/>
            <a:r>
              <a:rPr lang="ru-RU" sz="2800" dirty="0" smtClean="0">
                <a:latin typeface="+mj-lt"/>
              </a:rPr>
              <a:t>Наиболее распространенными </a:t>
            </a:r>
            <a:r>
              <a:rPr lang="ru-RU" sz="2800" dirty="0" smtClean="0">
                <a:solidFill>
                  <a:srgbClr val="FF0000"/>
                </a:solidFill>
                <a:latin typeface="+mj-lt"/>
              </a:rPr>
              <a:t>формами группового общения являются совещания, собрания, командные, представительские переговоры, а также публичная и массовая коммуникация</a:t>
            </a:r>
            <a:r>
              <a:rPr lang="ru-RU" sz="2800" dirty="0" smtClean="0">
                <a:solidFill>
                  <a:srgbClr val="FF0000"/>
                </a:solidFill>
                <a:latin typeface="+mj-lt"/>
              </a:rPr>
              <a:t>.</a:t>
            </a:r>
          </a:p>
          <a:p>
            <a:pPr algn="just"/>
            <a:r>
              <a:rPr lang="ru-RU" sz="2800" dirty="0" smtClean="0">
                <a:latin typeface="+mj-lt"/>
              </a:rPr>
              <a:t>В отличие от публичного общения с конкретной группой лиц массовая коммуникация представляет собой речевое воздействие на широкую, неоднородную и анонимную аудиторию. СМИ пытаются максимально </a:t>
            </a:r>
            <a:r>
              <a:rPr lang="ru-RU" sz="2800" dirty="0" err="1" smtClean="0">
                <a:latin typeface="+mj-lt"/>
              </a:rPr>
              <a:t>диалогизировать</a:t>
            </a:r>
            <a:r>
              <a:rPr lang="ru-RU" sz="2800" dirty="0" smtClean="0">
                <a:latin typeface="+mj-lt"/>
              </a:rPr>
              <a:t> общение с аудиторией, используя такие приемы как “прямой эфир”, “интерактивные опросы аудитории”, “форумы”, “конференции”, “чаты”, используемые в компьютерной </a:t>
            </a:r>
            <a:r>
              <a:rPr lang="ru-RU" sz="2800" dirty="0" smtClean="0">
                <a:latin typeface="+mj-lt"/>
              </a:rPr>
              <a:t>связи</a:t>
            </a:r>
            <a:r>
              <a:rPr lang="ru-RU" sz="2400" dirty="0" smtClean="0"/>
              <a:t>.</a:t>
            </a:r>
            <a:endParaRPr lang="en-US" sz="2400" b="1"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147248" cy="576064"/>
          </a:xfrm>
        </p:spPr>
        <p:txBody>
          <a:bodyPr>
            <a:normAutofit/>
          </a:bodyPr>
          <a:lstStyle/>
          <a:p>
            <a:r>
              <a:rPr lang="ru-RU" sz="2400" b="1" dirty="0" smtClean="0">
                <a:solidFill>
                  <a:srgbClr val="FF0000"/>
                </a:solidFill>
              </a:rPr>
              <a:t>ОБЩЕНИЕ КУЛЬТУР</a:t>
            </a:r>
            <a:endParaRPr lang="en-US" sz="2400" b="1" dirty="0">
              <a:solidFill>
                <a:srgbClr val="FF0000"/>
              </a:solidFill>
            </a:endParaRPr>
          </a:p>
        </p:txBody>
      </p:sp>
      <p:sp>
        <p:nvSpPr>
          <p:cNvPr id="3" name="Прямоугольник 2"/>
          <p:cNvSpPr/>
          <p:nvPr/>
        </p:nvSpPr>
        <p:spPr>
          <a:xfrm>
            <a:off x="395536" y="620688"/>
            <a:ext cx="8424936" cy="5663089"/>
          </a:xfrm>
          <a:prstGeom prst="rect">
            <a:avLst/>
          </a:prstGeom>
        </p:spPr>
        <p:txBody>
          <a:bodyPr wrap="square">
            <a:spAutoFit/>
          </a:bodyPr>
          <a:lstStyle/>
          <a:p>
            <a:pPr algn="just"/>
            <a:r>
              <a:rPr lang="ru-RU" sz="2400" b="1" i="1" dirty="0" smtClean="0"/>
              <a:t>	Под </a:t>
            </a:r>
            <a:r>
              <a:rPr lang="ru-RU" sz="2400" b="1" i="1" dirty="0" smtClean="0"/>
              <a:t>общением культур понимается взаимодействие различных национальных культур, и взаимовлияние различных типов внутринациональных культур</a:t>
            </a:r>
            <a:r>
              <a:rPr lang="ru-RU" sz="2400" dirty="0" smtClean="0"/>
              <a:t>. </a:t>
            </a:r>
            <a:endParaRPr lang="ru-RU" sz="2400" dirty="0" smtClean="0"/>
          </a:p>
          <a:p>
            <a:pPr algn="just"/>
            <a:r>
              <a:rPr lang="ru-RU" sz="2400" b="1" dirty="0" smtClean="0"/>
              <a:t>	</a:t>
            </a:r>
            <a:r>
              <a:rPr lang="ru-RU" sz="2200" b="1" dirty="0" smtClean="0"/>
              <a:t>Национальные </a:t>
            </a:r>
            <a:r>
              <a:rPr lang="ru-RU" sz="2200" b="1" dirty="0" smtClean="0"/>
              <a:t>различия</a:t>
            </a:r>
            <a:r>
              <a:rPr lang="ru-RU" sz="2200" dirty="0" smtClean="0"/>
              <a:t>, связанные с пониманием личностных приоритетов, знаков уважения к собеседнику, с системой социальных оценок речевых действий партнеров по коммуникации, значительно глубже, чем мы часто себе представляем, и серьезнее влияют на результаты общения. </a:t>
            </a:r>
            <a:r>
              <a:rPr lang="ru-RU" sz="2200" b="1" i="1" dirty="0" smtClean="0"/>
              <a:t>Одним из средств гармонизации межнациональных отношений является формирование культуры межнационального общения.</a:t>
            </a:r>
            <a:r>
              <a:rPr lang="ru-RU" sz="2200" dirty="0" smtClean="0"/>
              <a:t> </a:t>
            </a:r>
            <a:r>
              <a:rPr lang="ru-RU" sz="2200" b="1" dirty="0" smtClean="0">
                <a:solidFill>
                  <a:srgbClr val="FF0000"/>
                </a:solidFill>
              </a:rPr>
              <a:t>Признаки</a:t>
            </a:r>
            <a:r>
              <a:rPr lang="ru-RU" sz="2200" b="1" dirty="0" smtClean="0">
                <a:solidFill>
                  <a:srgbClr val="FF0000"/>
                </a:solidFill>
              </a:rPr>
              <a:t>, сгруппированные по характеру их проявления</a:t>
            </a:r>
            <a:r>
              <a:rPr lang="ru-RU" sz="2200" dirty="0" smtClean="0"/>
              <a:t>: </a:t>
            </a:r>
            <a:r>
              <a:rPr lang="ru-RU" sz="2200" dirty="0" smtClean="0"/>
              <a:t> </a:t>
            </a:r>
          </a:p>
          <a:p>
            <a:pPr algn="just">
              <a:buFontTx/>
              <a:buChar char="-"/>
            </a:pPr>
            <a:r>
              <a:rPr lang="ru-RU" sz="2200" b="1" dirty="0" smtClean="0"/>
              <a:t>интерес </a:t>
            </a:r>
            <a:r>
              <a:rPr lang="ru-RU" sz="2200" b="1" dirty="0" smtClean="0"/>
              <a:t>к культуре, истории, литературе, науке другого народа; </a:t>
            </a:r>
            <a:endParaRPr lang="ru-RU" sz="2200" b="1" dirty="0" smtClean="0"/>
          </a:p>
          <a:p>
            <a:pPr algn="just">
              <a:buFontTx/>
              <a:buChar char="-"/>
            </a:pPr>
            <a:r>
              <a:rPr lang="ru-RU" sz="2200" b="1" dirty="0" smtClean="0"/>
              <a:t>потребность </a:t>
            </a:r>
            <a:r>
              <a:rPr lang="ru-RU" sz="2200" b="1" dirty="0" smtClean="0"/>
              <a:t>в освоении языка, истории, литературы, культуры, науки другого народа; </a:t>
            </a:r>
            <a:endParaRPr lang="ru-RU" sz="2200" b="1" dirty="0" smtClean="0"/>
          </a:p>
          <a:p>
            <a:pPr algn="just"/>
            <a:r>
              <a:rPr lang="ru-RU" sz="2200" b="1" dirty="0" smtClean="0"/>
              <a:t>- </a:t>
            </a:r>
            <a:r>
              <a:rPr lang="ru-RU" sz="2200" b="1" dirty="0" smtClean="0"/>
              <a:t>развитие отношений с людьми другой национальности</a:t>
            </a:r>
            <a:r>
              <a:rPr lang="ru-RU" sz="2200" dirty="0" smtClean="0"/>
              <a:t>.</a:t>
            </a:r>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640960" cy="6063198"/>
          </a:xfrm>
          <a:prstGeom prst="rect">
            <a:avLst/>
          </a:prstGeom>
        </p:spPr>
        <p:txBody>
          <a:bodyPr wrap="square">
            <a:spAutoFit/>
          </a:bodyPr>
          <a:lstStyle/>
          <a:p>
            <a:pPr algn="ctr"/>
            <a:r>
              <a:rPr lang="ru-RU" sz="2600" b="1" dirty="0" smtClean="0">
                <a:solidFill>
                  <a:srgbClr val="FF0000"/>
                </a:solidFill>
              </a:rPr>
              <a:t>Внутренние признаки культуры межнационального </a:t>
            </a:r>
            <a:r>
              <a:rPr lang="ru-RU" sz="2600" b="1" dirty="0" smtClean="0">
                <a:solidFill>
                  <a:srgbClr val="FF0000"/>
                </a:solidFill>
              </a:rPr>
              <a:t>общения</a:t>
            </a:r>
          </a:p>
          <a:p>
            <a:pPr algn="just"/>
            <a:r>
              <a:rPr lang="ru-RU" sz="2400" dirty="0" err="1" smtClean="0">
                <a:solidFill>
                  <a:srgbClr val="FF0000"/>
                </a:solidFill>
              </a:rPr>
              <a:t>Потребностно-отношенческого</a:t>
            </a:r>
            <a:r>
              <a:rPr lang="ru-RU" sz="2400" dirty="0" smtClean="0">
                <a:solidFill>
                  <a:srgbClr val="FF0000"/>
                </a:solidFill>
              </a:rPr>
              <a:t> характера: </a:t>
            </a:r>
          </a:p>
          <a:p>
            <a:pPr marL="342900" indent="-342900" algn="just"/>
            <a:r>
              <a:rPr lang="ru-RU" sz="2400" i="1" dirty="0" smtClean="0"/>
              <a:t>- </a:t>
            </a:r>
            <a:r>
              <a:rPr lang="ru-RU" sz="2400" i="1" dirty="0" smtClean="0"/>
              <a:t>уважение к многонациональному народу </a:t>
            </a:r>
            <a:r>
              <a:rPr lang="ru-RU" sz="2400" i="1" dirty="0" smtClean="0"/>
              <a:t>страны </a:t>
            </a:r>
            <a:r>
              <a:rPr lang="ru-RU" sz="2400" i="1" dirty="0" smtClean="0"/>
              <a:t>и </a:t>
            </a:r>
            <a:r>
              <a:rPr lang="ru-RU" sz="2400" i="1" dirty="0" smtClean="0"/>
              <a:t>любовь Отечеству</a:t>
            </a:r>
            <a:r>
              <a:rPr lang="ru-RU" sz="2400" i="1" dirty="0" smtClean="0"/>
              <a:t>; </a:t>
            </a:r>
          </a:p>
          <a:p>
            <a:pPr algn="just">
              <a:buFontTx/>
              <a:buChar char="-"/>
            </a:pPr>
            <a:r>
              <a:rPr lang="ru-RU" sz="2400" i="1" dirty="0" smtClean="0"/>
              <a:t>ориентация </a:t>
            </a:r>
            <a:r>
              <a:rPr lang="ru-RU" sz="2400" i="1" dirty="0" smtClean="0"/>
              <a:t>на общечеловеческие ценности, на лучшие достижения человеческой цивилизации; </a:t>
            </a:r>
            <a:endParaRPr lang="ru-RU" sz="2400" i="1" dirty="0" smtClean="0"/>
          </a:p>
          <a:p>
            <a:pPr algn="just">
              <a:buFontTx/>
              <a:buChar char="-"/>
            </a:pPr>
            <a:r>
              <a:rPr lang="ru-RU" sz="2400" i="1" dirty="0" smtClean="0"/>
              <a:t>обращение </a:t>
            </a:r>
            <a:r>
              <a:rPr lang="ru-RU" sz="2400" i="1" dirty="0" smtClean="0"/>
              <a:t>к национальному достоинству и чувствам людей, воспитание в себе интернационального и гражданского сознания и чувств</a:t>
            </a:r>
            <a:r>
              <a:rPr lang="ru-RU" sz="2400" i="1" dirty="0" smtClean="0"/>
              <a:t>.</a:t>
            </a:r>
          </a:p>
          <a:p>
            <a:pPr algn="just"/>
            <a:r>
              <a:rPr lang="ru-RU" sz="2400" dirty="0" smtClean="0">
                <a:solidFill>
                  <a:srgbClr val="FF0000"/>
                </a:solidFill>
              </a:rPr>
              <a:t>Этического </a:t>
            </a:r>
            <a:r>
              <a:rPr lang="ru-RU" sz="2400" dirty="0" smtClean="0">
                <a:solidFill>
                  <a:srgbClr val="FF0000"/>
                </a:solidFill>
              </a:rPr>
              <a:t>характера: </a:t>
            </a:r>
            <a:endParaRPr lang="ru-RU" sz="2400" dirty="0" smtClean="0">
              <a:solidFill>
                <a:srgbClr val="FF0000"/>
              </a:solidFill>
            </a:endParaRPr>
          </a:p>
          <a:p>
            <a:pPr algn="just">
              <a:buFontTx/>
              <a:buChar char="-"/>
            </a:pPr>
            <a:r>
              <a:rPr lang="ru-RU" sz="2400" dirty="0" smtClean="0"/>
              <a:t>проявление </a:t>
            </a:r>
            <a:r>
              <a:rPr lang="ru-RU" sz="2400" dirty="0" smtClean="0"/>
              <a:t>тактичности, чуткости к человеку; </a:t>
            </a:r>
            <a:endParaRPr lang="ru-RU" sz="2400" dirty="0" smtClean="0"/>
          </a:p>
          <a:p>
            <a:pPr algn="just"/>
            <a:r>
              <a:rPr lang="ru-RU" sz="2400" dirty="0" smtClean="0"/>
              <a:t>- </a:t>
            </a:r>
            <a:r>
              <a:rPr lang="ru-RU" sz="2400" dirty="0" smtClean="0"/>
              <a:t>готовность сопереживать, понимать состояние и желания людей, их намерения; </a:t>
            </a:r>
            <a:endParaRPr lang="ru-RU" sz="2400" dirty="0" smtClean="0"/>
          </a:p>
          <a:p>
            <a:pPr algn="just"/>
            <a:r>
              <a:rPr lang="ru-RU" sz="2400" dirty="0" smtClean="0"/>
              <a:t>- </a:t>
            </a:r>
            <a:r>
              <a:rPr lang="ru-RU" sz="2400" dirty="0" smtClean="0"/>
              <a:t>формирование умения преодолевать конфликтные ситуации, мелкие неурядицы</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74572"/>
            <a:ext cx="8640960" cy="6186309"/>
          </a:xfrm>
          <a:prstGeom prst="rect">
            <a:avLst/>
          </a:prstGeom>
        </p:spPr>
        <p:txBody>
          <a:bodyPr wrap="square">
            <a:spAutoFit/>
          </a:bodyPr>
          <a:lstStyle/>
          <a:p>
            <a:pPr algn="just"/>
            <a:r>
              <a:rPr lang="ru-RU" sz="2200" b="1" dirty="0" err="1" smtClean="0">
                <a:solidFill>
                  <a:srgbClr val="FF0000"/>
                </a:solidFill>
              </a:rPr>
              <a:t>Деятельностно-поведенческого</a:t>
            </a:r>
            <a:r>
              <a:rPr lang="ru-RU" sz="2200" b="1" dirty="0" smtClean="0">
                <a:solidFill>
                  <a:srgbClr val="FF0000"/>
                </a:solidFill>
              </a:rPr>
              <a:t> характера: </a:t>
            </a:r>
            <a:endParaRPr lang="ru-RU" sz="2200" b="1" dirty="0" smtClean="0">
              <a:solidFill>
                <a:srgbClr val="FF0000"/>
              </a:solidFill>
            </a:endParaRPr>
          </a:p>
          <a:p>
            <a:pPr algn="just"/>
            <a:r>
              <a:rPr lang="ru-RU" sz="2200" dirty="0" smtClean="0"/>
              <a:t>- </a:t>
            </a:r>
            <a:r>
              <a:rPr lang="ru-RU" sz="2200" dirty="0" smtClean="0"/>
              <a:t>положительная реакция на совместную деятельность, межнациональные браки; </a:t>
            </a:r>
            <a:endParaRPr lang="ru-RU" sz="2200" dirty="0" smtClean="0"/>
          </a:p>
          <a:p>
            <a:pPr algn="just">
              <a:buFontTx/>
              <a:buChar char="-"/>
            </a:pPr>
            <a:r>
              <a:rPr lang="ru-RU" sz="2200" dirty="0" smtClean="0"/>
              <a:t>умение </a:t>
            </a:r>
            <a:r>
              <a:rPr lang="ru-RU" sz="2200" dirty="0" smtClean="0"/>
              <a:t>оценивать успехи людей другой национальности; </a:t>
            </a:r>
            <a:endParaRPr lang="ru-RU" sz="2200" dirty="0" smtClean="0"/>
          </a:p>
          <a:p>
            <a:pPr algn="just">
              <a:buFontTx/>
              <a:buChar char="-"/>
            </a:pPr>
            <a:r>
              <a:rPr lang="ru-RU" sz="2200" dirty="0" smtClean="0"/>
              <a:t>- </a:t>
            </a:r>
            <a:r>
              <a:rPr lang="ru-RU" sz="2200" dirty="0" smtClean="0"/>
              <a:t>развитие благородного чувства национальной гордости. </a:t>
            </a:r>
          </a:p>
          <a:p>
            <a:pPr algn="just"/>
            <a:r>
              <a:rPr lang="ru-RU" sz="2200" b="1" dirty="0" smtClean="0">
                <a:solidFill>
                  <a:srgbClr val="FF0000"/>
                </a:solidFill>
                <a:latin typeface="+mj-lt"/>
              </a:rPr>
              <a:t>Мировоззренческого </a:t>
            </a:r>
            <a:r>
              <a:rPr lang="ru-RU" sz="2200" b="1" dirty="0" smtClean="0">
                <a:solidFill>
                  <a:srgbClr val="FF0000"/>
                </a:solidFill>
                <a:latin typeface="+mj-lt"/>
              </a:rPr>
              <a:t>характера</a:t>
            </a:r>
            <a:r>
              <a:rPr lang="ru-RU" sz="2200" dirty="0" smtClean="0"/>
              <a:t>: </a:t>
            </a:r>
            <a:endParaRPr lang="ru-RU" sz="2200" dirty="0" smtClean="0"/>
          </a:p>
          <a:p>
            <a:pPr algn="just">
              <a:buFontTx/>
              <a:buChar char="-"/>
            </a:pPr>
            <a:r>
              <a:rPr lang="ru-RU" sz="2200" dirty="0" smtClean="0"/>
              <a:t>понимание </a:t>
            </a:r>
            <a:r>
              <a:rPr lang="ru-RU" sz="2200" dirty="0" smtClean="0"/>
              <a:t>необходимости совместной жизнедеятельности людей разной национальности; </a:t>
            </a:r>
            <a:endParaRPr lang="ru-RU" sz="2200" dirty="0" smtClean="0"/>
          </a:p>
          <a:p>
            <a:pPr algn="just">
              <a:buFontTx/>
              <a:buChar char="-"/>
            </a:pPr>
            <a:r>
              <a:rPr lang="ru-RU" sz="2200" dirty="0" smtClean="0"/>
              <a:t>- </a:t>
            </a:r>
            <a:r>
              <a:rPr lang="ru-RU" sz="2200" dirty="0" smtClean="0"/>
              <a:t>непримиримое отношение к проявлению шовинизма, национализма, расизма; </a:t>
            </a:r>
            <a:endParaRPr lang="ru-RU" sz="2200" dirty="0" smtClean="0"/>
          </a:p>
          <a:p>
            <a:pPr algn="just">
              <a:buFontTx/>
              <a:buChar char="-"/>
            </a:pPr>
            <a:r>
              <a:rPr lang="ru-RU" sz="2200" dirty="0" smtClean="0"/>
              <a:t>- </a:t>
            </a:r>
            <a:r>
              <a:rPr lang="ru-RU" sz="2200" dirty="0" smtClean="0"/>
              <a:t>ориентация на общечеловеческие, нравственные ценности, на лучшие достижения человеческой цивилизации; осознание принадлежности к мировому сообществу; </a:t>
            </a:r>
            <a:endParaRPr lang="ru-RU" sz="2200" dirty="0" smtClean="0"/>
          </a:p>
          <a:p>
            <a:pPr algn="just">
              <a:buFontTx/>
              <a:buChar char="-"/>
            </a:pPr>
            <a:r>
              <a:rPr lang="ru-RU" sz="2200" dirty="0" smtClean="0"/>
              <a:t>- </a:t>
            </a:r>
            <a:r>
              <a:rPr lang="ru-RU" sz="2200" dirty="0" smtClean="0"/>
              <a:t>глубокое уважение ко всем народам Земли, их </a:t>
            </a:r>
            <a:r>
              <a:rPr lang="ru-RU" sz="2200" dirty="0" err="1" smtClean="0"/>
              <a:t>этнонациональным</a:t>
            </a:r>
            <a:r>
              <a:rPr lang="ru-RU" sz="2200" dirty="0" smtClean="0"/>
              <a:t> особенностям; </a:t>
            </a:r>
            <a:endParaRPr lang="ru-RU" sz="2200" dirty="0" smtClean="0"/>
          </a:p>
          <a:p>
            <a:pPr algn="just">
              <a:buFontTx/>
              <a:buChar char="-"/>
            </a:pPr>
            <a:r>
              <a:rPr lang="ru-RU" sz="2200" dirty="0" smtClean="0"/>
              <a:t>- </a:t>
            </a:r>
            <a:r>
              <a:rPr lang="ru-RU" sz="2200" dirty="0" smtClean="0"/>
              <a:t>дух терпимости к религиозным чувствам людей, обеспечение мирного разрешения возникающих межконфессиональных конфликтов</a:t>
            </a:r>
            <a:r>
              <a:rPr lang="ru-RU" dirty="0" smtClean="0"/>
              <a: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712968" cy="5524589"/>
          </a:xfrm>
          <a:prstGeom prst="rect">
            <a:avLst/>
          </a:prstGeom>
        </p:spPr>
        <p:txBody>
          <a:bodyPr wrap="square">
            <a:spAutoFit/>
          </a:bodyPr>
          <a:lstStyle/>
          <a:p>
            <a:pPr algn="just"/>
            <a:r>
              <a:rPr lang="ru-RU" sz="2300" b="1" dirty="0" smtClean="0">
                <a:solidFill>
                  <a:srgbClr val="FF0000"/>
                </a:solidFill>
              </a:rPr>
              <a:t>Интеллектуально-эмоционального </a:t>
            </a:r>
            <a:r>
              <a:rPr lang="ru-RU" sz="2300" b="1" dirty="0" smtClean="0">
                <a:solidFill>
                  <a:srgbClr val="FF0000"/>
                </a:solidFill>
              </a:rPr>
              <a:t>характера: </a:t>
            </a:r>
            <a:endParaRPr lang="ru-RU" sz="2300" b="1" dirty="0" smtClean="0">
              <a:solidFill>
                <a:srgbClr val="FF0000"/>
              </a:solidFill>
            </a:endParaRPr>
          </a:p>
          <a:p>
            <a:pPr algn="just"/>
            <a:r>
              <a:rPr lang="ru-RU" sz="2300" i="1" dirty="0" smtClean="0">
                <a:solidFill>
                  <a:srgbClr val="FF0000"/>
                </a:solidFill>
                <a:latin typeface="+mj-lt"/>
              </a:rPr>
              <a:t> </a:t>
            </a:r>
            <a:r>
              <a:rPr lang="ru-RU" sz="2300" i="1" dirty="0" smtClean="0">
                <a:latin typeface="+mj-lt"/>
              </a:rPr>
              <a:t>- позитивное отношение к людям другой национальности на работе, в процессе учебы, в быту; </a:t>
            </a:r>
            <a:endParaRPr lang="ru-RU" sz="2300" i="1" dirty="0" smtClean="0">
              <a:latin typeface="+mj-lt"/>
            </a:endParaRPr>
          </a:p>
          <a:p>
            <a:pPr algn="just">
              <a:buFontTx/>
              <a:buChar char="-"/>
            </a:pPr>
            <a:r>
              <a:rPr lang="ru-RU" sz="2300" i="1" dirty="0" smtClean="0">
                <a:latin typeface="+mj-lt"/>
              </a:rPr>
              <a:t>положительное </a:t>
            </a:r>
            <a:r>
              <a:rPr lang="ru-RU" sz="2300" i="1" dirty="0" smtClean="0">
                <a:latin typeface="+mj-lt"/>
              </a:rPr>
              <a:t>отношение и реакция на взгляды, убеждения, идеалы людей другой национальности; </a:t>
            </a:r>
            <a:endParaRPr lang="ru-RU" sz="2300" i="1" dirty="0" smtClean="0">
              <a:latin typeface="+mj-lt"/>
            </a:endParaRPr>
          </a:p>
          <a:p>
            <a:pPr algn="just">
              <a:buFontTx/>
              <a:buChar char="-"/>
            </a:pPr>
            <a:r>
              <a:rPr lang="ru-RU" sz="2300" i="1" dirty="0" smtClean="0">
                <a:latin typeface="+mj-lt"/>
              </a:rPr>
              <a:t>реакция </a:t>
            </a:r>
            <a:r>
              <a:rPr lang="ru-RU" sz="2300" i="1" dirty="0" smtClean="0">
                <a:latin typeface="+mj-lt"/>
              </a:rPr>
              <a:t>на оценочные суждения и сложившиеся стереотипы о людях другой национальности</a:t>
            </a:r>
            <a:r>
              <a:rPr lang="ru-RU" sz="2300" i="1" dirty="0" smtClean="0">
                <a:latin typeface="+mj-lt"/>
              </a:rPr>
              <a:t>.</a:t>
            </a:r>
          </a:p>
          <a:p>
            <a:pPr algn="just"/>
            <a:r>
              <a:rPr lang="ru-RU" sz="2400" dirty="0" smtClean="0"/>
              <a:t>	Принятие </a:t>
            </a:r>
            <a:r>
              <a:rPr lang="ru-RU" sz="2400" dirty="0" smtClean="0"/>
              <a:t>и признание различий между людьми, понимание их самобытности и </a:t>
            </a:r>
            <a:r>
              <a:rPr lang="ru-RU" sz="2400" dirty="0" err="1" smtClean="0"/>
              <a:t>самоценности</a:t>
            </a:r>
            <a:r>
              <a:rPr lang="ru-RU" sz="2400" dirty="0" smtClean="0"/>
              <a:t> проявляется в толерантном отношении субъектов общения друг к другу. Толерантность предполагает осознание того, что мир и социальная среда являются многомерными, а это означает недопустимость любых форм предпочтений, привилегий для одних социальных, этнических, культурных и прочих групп и предпочтение </a:t>
            </a:r>
            <a:r>
              <a:rPr lang="ru-RU" sz="2400" dirty="0" smtClean="0"/>
              <a:t>других</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712968" cy="6924973"/>
          </a:xfrm>
          <a:prstGeom prst="rect">
            <a:avLst/>
          </a:prstGeom>
        </p:spPr>
        <p:txBody>
          <a:bodyPr wrap="square">
            <a:spAutoFit/>
          </a:bodyPr>
          <a:lstStyle/>
          <a:p>
            <a:pPr algn="ctr"/>
            <a:r>
              <a:rPr lang="ru-RU" sz="2400" b="1" dirty="0" smtClean="0">
                <a:solidFill>
                  <a:srgbClr val="FF0000"/>
                </a:solidFill>
              </a:rPr>
              <a:t>КРИТЕРИИ  ТОЛЕРАНТНОСТИ</a:t>
            </a:r>
            <a:endParaRPr lang="ru-RU" sz="2400" dirty="0" smtClean="0"/>
          </a:p>
          <a:p>
            <a:pPr algn="just"/>
            <a:r>
              <a:rPr lang="ru-RU" sz="2000" b="1" dirty="0" smtClean="0"/>
              <a:t>  </a:t>
            </a:r>
            <a:r>
              <a:rPr lang="ru-RU" sz="2000" b="1" dirty="0" smtClean="0"/>
              <a:t>- равноправие (равный доступ к социальным благам, управленческим, образовательным, экономическим возможностям для всех людей, независимо о их пола, расы, национальности, религии, принадлежности к другой группе); </a:t>
            </a:r>
            <a:endParaRPr lang="ru-RU" sz="2000" b="1" dirty="0" smtClean="0"/>
          </a:p>
          <a:p>
            <a:pPr algn="just">
              <a:buFontTx/>
              <a:buChar char="-"/>
            </a:pPr>
            <a:r>
              <a:rPr lang="ru-RU" sz="2000" b="1" dirty="0" smtClean="0"/>
              <a:t>взаимоуважение </a:t>
            </a:r>
            <a:r>
              <a:rPr lang="ru-RU" sz="2000" b="1" dirty="0" smtClean="0"/>
              <a:t>членов группы или общества, доброжелательное и терпимое отношение к различным группам; </a:t>
            </a:r>
            <a:endParaRPr lang="ru-RU" sz="2000" b="1" dirty="0" smtClean="0"/>
          </a:p>
          <a:p>
            <a:pPr algn="just">
              <a:buFontTx/>
              <a:buChar char="-"/>
            </a:pPr>
            <a:r>
              <a:rPr lang="ru-RU" sz="2000" b="1" dirty="0" smtClean="0"/>
              <a:t>равные </a:t>
            </a:r>
            <a:r>
              <a:rPr lang="ru-RU" sz="2000" b="1" dirty="0" smtClean="0"/>
              <a:t>возможности для участия в политической жизни всех членов общества; </a:t>
            </a:r>
            <a:endParaRPr lang="ru-RU" sz="2000" b="1" dirty="0" smtClean="0"/>
          </a:p>
          <a:p>
            <a:pPr algn="just">
              <a:buFontTx/>
              <a:buChar char="-"/>
            </a:pPr>
            <a:r>
              <a:rPr lang="ru-RU" sz="2000" b="1" dirty="0" smtClean="0"/>
              <a:t>сохранение </a:t>
            </a:r>
            <a:r>
              <a:rPr lang="ru-RU" sz="2000" b="1" dirty="0" smtClean="0"/>
              <a:t>и развитие культурной самобытности и языков национальных меньшинств; </a:t>
            </a:r>
            <a:endParaRPr lang="ru-RU" sz="2000" b="1" dirty="0" smtClean="0"/>
          </a:p>
          <a:p>
            <a:pPr algn="just">
              <a:buFontTx/>
              <a:buChar char="-"/>
            </a:pPr>
            <a:r>
              <a:rPr lang="ru-RU" sz="2000" b="1" dirty="0" smtClean="0"/>
              <a:t> </a:t>
            </a:r>
            <a:r>
              <a:rPr lang="ru-RU" sz="2000" b="1" dirty="0" smtClean="0"/>
              <a:t>охват событиями общественного характера, праздниками как можно большего числа людей, если это не противоречит их культурным традициям и религиозным верованиям; </a:t>
            </a:r>
            <a:endParaRPr lang="ru-RU" sz="2000" b="1" dirty="0" smtClean="0"/>
          </a:p>
          <a:p>
            <a:pPr algn="just">
              <a:buFontTx/>
              <a:buChar char="-"/>
            </a:pPr>
            <a:r>
              <a:rPr lang="ru-RU" sz="2000" b="1" dirty="0" smtClean="0"/>
              <a:t> </a:t>
            </a:r>
            <a:r>
              <a:rPr lang="ru-RU" sz="2000" b="1" dirty="0" smtClean="0"/>
              <a:t>возможность следовать своим традициям для всех культур, представленных в обществе; </a:t>
            </a:r>
            <a:endParaRPr lang="ru-RU" sz="2000" b="1" dirty="0" smtClean="0"/>
          </a:p>
          <a:p>
            <a:pPr algn="just">
              <a:buFontTx/>
              <a:buChar char="-"/>
            </a:pPr>
            <a:r>
              <a:rPr lang="ru-RU" sz="2000" b="1" dirty="0" smtClean="0"/>
              <a:t>свобода </a:t>
            </a:r>
            <a:r>
              <a:rPr lang="ru-RU" sz="2000" b="1" dirty="0" smtClean="0"/>
              <a:t>вероисповедания при условии, что это не ущемляет права и возможности других членов общества</a:t>
            </a:r>
            <a:r>
              <a:rPr lang="ru-RU" sz="2000" b="1" dirty="0" smtClean="0"/>
              <a:t>; </a:t>
            </a:r>
          </a:p>
          <a:p>
            <a:pPr algn="just">
              <a:buFontTx/>
              <a:buChar char="-"/>
            </a:pPr>
            <a:r>
              <a:rPr lang="ru-RU" sz="2000" b="1" dirty="0" smtClean="0"/>
              <a:t> </a:t>
            </a:r>
            <a:r>
              <a:rPr lang="ru-RU" sz="2000" b="1" dirty="0" smtClean="0"/>
              <a:t>сотрудничество и солидарность в решении общих проблем; </a:t>
            </a:r>
            <a:endParaRPr lang="ru-RU" sz="2000" b="1" dirty="0" smtClean="0"/>
          </a:p>
          <a:p>
            <a:pPr algn="just"/>
            <a:r>
              <a:rPr lang="ru-RU" sz="2000" b="1" dirty="0" smtClean="0"/>
              <a:t>- </a:t>
            </a:r>
            <a:r>
              <a:rPr lang="ru-RU" sz="2000" b="1" dirty="0" smtClean="0"/>
              <a:t>позитивная лексика в наиболее уязвимых сферах межэтнических, межрасовых отношений, в отношениях между </a:t>
            </a:r>
            <a:r>
              <a:rPr lang="ru-RU" sz="2000" b="1" dirty="0" smtClean="0"/>
              <a:t>полами</a:t>
            </a:r>
          </a:p>
          <a:p>
            <a:pPr algn="just">
              <a:buFontTx/>
              <a:buChar char="-"/>
            </a:pPr>
            <a:endParaRPr lang="en-US" sz="20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712968" cy="6494085"/>
          </a:xfrm>
          <a:prstGeom prst="rect">
            <a:avLst/>
          </a:prstGeom>
        </p:spPr>
        <p:txBody>
          <a:bodyPr wrap="square">
            <a:spAutoFit/>
          </a:bodyPr>
          <a:lstStyle/>
          <a:p>
            <a:pPr algn="just"/>
            <a:r>
              <a:rPr lang="ru-RU" sz="2600" dirty="0" smtClean="0">
                <a:latin typeface="Arial" pitchFamily="34" charset="0"/>
                <a:cs typeface="Arial" pitchFamily="34" charset="0"/>
              </a:rPr>
              <a:t>Толерантность </a:t>
            </a:r>
            <a:r>
              <a:rPr lang="ru-RU" sz="2600" dirty="0" smtClean="0">
                <a:latin typeface="Arial" pitchFamily="34" charset="0"/>
                <a:cs typeface="Arial" pitchFamily="34" charset="0"/>
              </a:rPr>
              <a:t>как особенность сознания или личностная черта не присуща человеку изначально и может никогда не появиться, не будучи специально воспитана, сформирована. Наоборот, человеку скорее органично присуща </a:t>
            </a:r>
            <a:r>
              <a:rPr lang="ru-RU" sz="2600" b="1" dirty="0" err="1" smtClean="0">
                <a:solidFill>
                  <a:srgbClr val="FF0000"/>
                </a:solidFill>
                <a:latin typeface="Arial" pitchFamily="34" charset="0"/>
                <a:cs typeface="Arial" pitchFamily="34" charset="0"/>
              </a:rPr>
              <a:t>интолерантность</a:t>
            </a:r>
            <a:r>
              <a:rPr lang="ru-RU" sz="2600" dirty="0" smtClean="0">
                <a:latin typeface="Arial" pitchFamily="34" charset="0"/>
                <a:cs typeface="Arial" pitchFamily="34" charset="0"/>
              </a:rPr>
              <a:t> - </a:t>
            </a:r>
            <a:r>
              <a:rPr lang="ru-RU" sz="2600" i="1" dirty="0" smtClean="0">
                <a:latin typeface="Arial" pitchFamily="34" charset="0"/>
                <a:cs typeface="Arial" pitchFamily="34" charset="0"/>
              </a:rPr>
              <a:t>настороженность, легко переходящая во враждебность по отношению к тем, кто на него не похож.</a:t>
            </a:r>
            <a:r>
              <a:rPr lang="ru-RU" sz="2600" dirty="0" smtClean="0">
                <a:latin typeface="Arial" pitchFamily="34" charset="0"/>
                <a:cs typeface="Arial" pitchFamily="34" charset="0"/>
              </a:rPr>
              <a:t> </a:t>
            </a:r>
            <a:endParaRPr lang="ru-RU" sz="2600" dirty="0" smtClean="0">
              <a:latin typeface="Arial" pitchFamily="34" charset="0"/>
              <a:cs typeface="Arial" pitchFamily="34" charset="0"/>
            </a:endParaRPr>
          </a:p>
          <a:p>
            <a:pPr algn="just"/>
            <a:r>
              <a:rPr lang="ru-RU" sz="2600" dirty="0" smtClean="0">
                <a:latin typeface="Arial" pitchFamily="34" charset="0"/>
                <a:cs typeface="Arial" pitchFamily="34" charset="0"/>
              </a:rPr>
              <a:t>При </a:t>
            </a:r>
            <a:r>
              <a:rPr lang="ru-RU" sz="2600" dirty="0" smtClean="0">
                <a:latin typeface="Arial" pitchFamily="34" charset="0"/>
                <a:cs typeface="Arial" pitchFamily="34" charset="0"/>
              </a:rPr>
              <a:t>общении с человеком, воспринимаемым как необычный, «не такой», включается бессознательный механизм, фиксирующий отношение «свой – чужой» и вызывающий чувство угрозы, исходящей от «чужого». </a:t>
            </a:r>
            <a:r>
              <a:rPr lang="ru-RU" sz="2600" i="1" dirty="0" smtClean="0">
                <a:latin typeface="Arial" pitchFamily="34" charset="0"/>
                <a:cs typeface="Arial" pitchFamily="34" charset="0"/>
              </a:rPr>
              <a:t>Этот навязчивый страх перед незнакомыми людьми, а также ненависть, нетерпимость к кому-либо или чему-либо незнакомому, непривычному получили</a:t>
            </a:r>
            <a:r>
              <a:rPr lang="ru-RU" sz="2600" dirty="0" smtClean="0">
                <a:latin typeface="Arial" pitchFamily="34" charset="0"/>
                <a:cs typeface="Arial" pitchFamily="34" charset="0"/>
              </a:rPr>
              <a:t> название </a:t>
            </a:r>
            <a:r>
              <a:rPr lang="ru-RU" sz="2600" b="1" dirty="0" smtClean="0">
                <a:solidFill>
                  <a:srgbClr val="FF0000"/>
                </a:solidFill>
                <a:latin typeface="Arial" pitchFamily="34" charset="0"/>
                <a:cs typeface="Arial" pitchFamily="34" charset="0"/>
              </a:rPr>
              <a:t>ксенофобии.</a:t>
            </a:r>
            <a:endParaRPr lang="en-US" sz="2600" b="1" dirty="0">
              <a:solidFill>
                <a:srgbClr val="FF0000"/>
              </a:solidFill>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80"/>
            <a:ext cx="8046640" cy="5632311"/>
          </a:xfrm>
          <a:prstGeom prst="rect">
            <a:avLst/>
          </a:prstGeom>
        </p:spPr>
        <p:txBody>
          <a:bodyPr wrap="square">
            <a:spAutoFit/>
          </a:bodyPr>
          <a:lstStyle/>
          <a:p>
            <a:pPr algn="just"/>
            <a:r>
              <a:rPr lang="ru-RU" sz="2400" dirty="0" smtClean="0"/>
              <a:t>В основе </a:t>
            </a:r>
            <a:r>
              <a:rPr lang="ru-RU" sz="2400" b="1" dirty="0" err="1" smtClean="0"/>
              <a:t>интолерантного</a:t>
            </a:r>
            <a:r>
              <a:rPr lang="ru-RU" sz="2400" b="1" dirty="0" smtClean="0"/>
              <a:t> отношения </a:t>
            </a:r>
            <a:r>
              <a:rPr lang="ru-RU" sz="2400" dirty="0" smtClean="0"/>
              <a:t>к представителям других культур, помимо ксенофобии, лежат также: </a:t>
            </a:r>
            <a:endParaRPr lang="ru-RU" sz="2400" dirty="0" smtClean="0"/>
          </a:p>
          <a:p>
            <a:pPr algn="just">
              <a:buFontTx/>
              <a:buChar char="-"/>
            </a:pPr>
            <a:r>
              <a:rPr lang="ru-RU" sz="2400" b="1" dirty="0" smtClean="0">
                <a:solidFill>
                  <a:srgbClr val="FF0000"/>
                </a:solidFill>
              </a:rPr>
              <a:t>воинственный </a:t>
            </a:r>
            <a:r>
              <a:rPr lang="ru-RU" sz="2400" b="1" dirty="0" err="1" smtClean="0">
                <a:solidFill>
                  <a:srgbClr val="FF0000"/>
                </a:solidFill>
              </a:rPr>
              <a:t>этноцентризм</a:t>
            </a:r>
            <a:r>
              <a:rPr lang="ru-RU" sz="2400" b="1" dirty="0" smtClean="0">
                <a:solidFill>
                  <a:srgbClr val="FF0000"/>
                </a:solidFill>
              </a:rPr>
              <a:t> - суждение о чужих ценностях, исходя из собственных, а также навязывании их другим</a:t>
            </a:r>
            <a:r>
              <a:rPr lang="ru-RU" sz="2400" b="1" dirty="0" smtClean="0">
                <a:solidFill>
                  <a:srgbClr val="FF0000"/>
                </a:solidFill>
              </a:rPr>
              <a:t>;</a:t>
            </a:r>
          </a:p>
          <a:p>
            <a:pPr algn="just"/>
            <a:r>
              <a:rPr lang="ru-RU" sz="2400" dirty="0" smtClean="0"/>
              <a:t> </a:t>
            </a:r>
            <a:r>
              <a:rPr lang="ru-RU" sz="2400" b="1" dirty="0" smtClean="0">
                <a:solidFill>
                  <a:srgbClr val="FF0000"/>
                </a:solidFill>
              </a:rPr>
              <a:t>- отрицательные, не точные </a:t>
            </a:r>
            <a:r>
              <a:rPr lang="ru-RU" sz="2400" b="1" dirty="0" err="1" smtClean="0">
                <a:solidFill>
                  <a:srgbClr val="FF0000"/>
                </a:solidFill>
              </a:rPr>
              <a:t>гетеростереотипы</a:t>
            </a:r>
            <a:r>
              <a:rPr lang="ru-RU" sz="2400" b="1" dirty="0" smtClean="0">
                <a:solidFill>
                  <a:srgbClr val="FF0000"/>
                </a:solidFill>
              </a:rPr>
              <a:t> – совокупность негативных, неверных оценочных суждений о других этнических общностях; </a:t>
            </a:r>
            <a:endParaRPr lang="ru-RU" sz="2400" b="1" dirty="0" smtClean="0">
              <a:solidFill>
                <a:srgbClr val="FF0000"/>
              </a:solidFill>
            </a:endParaRPr>
          </a:p>
          <a:p>
            <a:pPr algn="just">
              <a:buFontTx/>
              <a:buChar char="-"/>
            </a:pPr>
            <a:r>
              <a:rPr lang="ru-RU" sz="2400" b="1" dirty="0" smtClean="0">
                <a:solidFill>
                  <a:srgbClr val="FF0000"/>
                </a:solidFill>
              </a:rPr>
              <a:t>этнические </a:t>
            </a:r>
            <a:r>
              <a:rPr lang="ru-RU" sz="2400" b="1" dirty="0" smtClean="0">
                <a:solidFill>
                  <a:srgbClr val="FF0000"/>
                </a:solidFill>
              </a:rPr>
              <a:t>предубеждения – тенденция негативного реагирования на членов определенной этнической группы; </a:t>
            </a:r>
            <a:endParaRPr lang="ru-RU" sz="2400" b="1" dirty="0" smtClean="0">
              <a:solidFill>
                <a:srgbClr val="FF0000"/>
              </a:solidFill>
            </a:endParaRPr>
          </a:p>
          <a:p>
            <a:pPr algn="just"/>
            <a:r>
              <a:rPr lang="ru-RU" sz="2400" b="1" dirty="0" smtClean="0">
                <a:solidFill>
                  <a:srgbClr val="FF0000"/>
                </a:solidFill>
              </a:rPr>
              <a:t>- </a:t>
            </a:r>
            <a:r>
              <a:rPr lang="ru-RU" sz="2400" b="1" dirty="0" smtClean="0">
                <a:solidFill>
                  <a:srgbClr val="FF0000"/>
                </a:solidFill>
              </a:rPr>
              <a:t>национальные предрассудки, представляющие собой «неадекватные и искажающие действительность установки, вырабатываемые этнической общностью по отношению к другим </a:t>
            </a:r>
            <a:r>
              <a:rPr lang="ru-RU" sz="2400" b="1" dirty="0" smtClean="0">
                <a:solidFill>
                  <a:srgbClr val="FF0000"/>
                </a:solidFill>
              </a:rPr>
              <a:t>группам.</a:t>
            </a:r>
            <a:endParaRPr lang="en-US" sz="2400" b="1"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7632848" cy="648072"/>
          </a:xfrm>
        </p:spPr>
        <p:txBody>
          <a:bodyPr>
            <a:normAutofit fontScale="90000"/>
          </a:bodyPr>
          <a:lstStyle/>
          <a:p>
            <a:r>
              <a:rPr lang="ru-RU" b="1" dirty="0" smtClean="0">
                <a:solidFill>
                  <a:srgbClr val="FF0000"/>
                </a:solidFill>
              </a:rPr>
              <a:t>ОСОБЕННОСТИ ДЕЛОВОГО СТИЛЯ</a:t>
            </a:r>
            <a:endParaRPr lang="en-US" b="1" dirty="0">
              <a:solidFill>
                <a:srgbClr val="FF0000"/>
              </a:solidFill>
            </a:endParaRPr>
          </a:p>
        </p:txBody>
      </p:sp>
      <p:sp>
        <p:nvSpPr>
          <p:cNvPr id="3" name="Прямоугольник 2"/>
          <p:cNvSpPr/>
          <p:nvPr/>
        </p:nvSpPr>
        <p:spPr>
          <a:xfrm>
            <a:off x="323528" y="836712"/>
            <a:ext cx="8568952" cy="5970865"/>
          </a:xfrm>
          <a:prstGeom prst="rect">
            <a:avLst/>
          </a:prstGeom>
        </p:spPr>
        <p:txBody>
          <a:bodyPr wrap="square">
            <a:spAutoFit/>
          </a:bodyPr>
          <a:lstStyle/>
          <a:p>
            <a:pPr algn="just"/>
            <a:r>
              <a:rPr lang="ru-RU" sz="2200" b="1" dirty="0" smtClean="0">
                <a:solidFill>
                  <a:srgbClr val="FF0000"/>
                </a:solidFill>
              </a:rPr>
              <a:t>Особенности английского делового стиля: </a:t>
            </a:r>
            <a:r>
              <a:rPr lang="ru-RU" sz="2000" dirty="0" smtClean="0"/>
              <a:t>Деловой мир Англии заметно отличается от деловых кругов других стран. В деловом общении англичане, как правило, проявляют напористость, когда речь идет о сиюминутной выгоде и немедленной прибыли, и очень неохотно идут на расходы, отдача от которых будет через 5-10 лет. У англичан высоко развито чувство справедливости, поэтому в переговорных процессах они предельно честны (можно положиться на их честное слово), не терпят хитрости и коварства. Позиция на переговорах любой английской фирмы, как правило, жесткая. Переговоры ведутся с привлечением многочисленного фактического, справочного и статистического материала. Просчитывается каждая позиция, строго фиксируется каждая деталь, каждый пункт контракта. Оговаривается и определяется не только все, что связано с контрактом, но также и деятельность, направленная на дальнейшее развитие делового сотрудничества, в частности, перспективы заключения других возможных сделок, возможность сотрудничества в производственной сфере и в сфере быта</a:t>
            </a:r>
            <a:r>
              <a:rPr lang="ru-RU" sz="2000" dirty="0" smtClean="0"/>
              <a:t>. </a:t>
            </a:r>
            <a:r>
              <a:rPr lang="ru-RU" sz="2000" dirty="0" smtClean="0"/>
              <a:t>Переговоры с английскими фирмами не следует проводить без тщательной подготовки и согласования, импровизации здесь недопустимы. Жестким правилом в Великобритании является пунктуальность.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6740307"/>
          </a:xfrm>
          <a:prstGeom prst="rect">
            <a:avLst/>
          </a:prstGeom>
        </p:spPr>
        <p:txBody>
          <a:bodyPr wrap="square">
            <a:spAutoFit/>
          </a:bodyPr>
          <a:lstStyle/>
          <a:p>
            <a:pPr algn="just"/>
            <a:r>
              <a:rPr lang="ru-RU" sz="2400" b="1" dirty="0" smtClean="0">
                <a:solidFill>
                  <a:srgbClr val="FF0000"/>
                </a:solidFill>
              </a:rPr>
              <a:t>Американский деловой стиль. </a:t>
            </a:r>
            <a:r>
              <a:rPr lang="ru-RU" sz="2400" dirty="0" smtClean="0"/>
              <a:t>Американцы в деловом общении энергичны, настроены на интенсивную работу, берегут время и ценят пунктуальность. Можно сказать, что американцы оказали значительное влияние на стили переговоров во всем мире: именно они внесли значительный элемент демократизма и прагматизма в практику делового общения. Прагматизм американцев проявляется в том, что при деловых беседах, на переговорах они концентрируют свое внимание на проблеме, подлежащей обсуждению, прием стремятся выявить и обсудить не только общие возможные подходы к решению, но и детали, связанные с реализацией договоренностей. В беседах, на переговорах американцы предпочитают причинно-следственные аргументы, предполагающие, что вывод делается на основе фактического доказательства. Демократизм американцев в деловом общении проявляется в стремлении к неформальной атмосфере при ведении переговоров и деловых бесед, в отказе от строгого следования протоколу</a:t>
            </a:r>
            <a:r>
              <a:rPr lang="ru-RU" sz="2000" dirty="0" smtClean="0"/>
              <a:t>. </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568952" cy="7000955"/>
          </a:xfrm>
          <a:prstGeom prst="rect">
            <a:avLst/>
          </a:prstGeom>
        </p:spPr>
        <p:txBody>
          <a:bodyPr wrap="square">
            <a:spAutoFit/>
          </a:bodyPr>
          <a:lstStyle/>
          <a:p>
            <a:pPr algn="just"/>
            <a:r>
              <a:rPr lang="ru-RU" sz="2400" dirty="0" smtClean="0"/>
              <a:t>Между членами американской делегации довольно распространены партнерские отношения. Именно им принадлежит традиция обращения друг к другу по имени, независимо от возраста и статуса. </a:t>
            </a:r>
            <a:r>
              <a:rPr lang="ru-RU" sz="2400" u="sng" dirty="0" smtClean="0"/>
              <a:t>Стиль делового общения отличает профессионализм: в американской делегации трудно встретить человека, некомпетентного в обсуждаемых вопр</a:t>
            </a:r>
            <a:r>
              <a:rPr lang="ru-RU" sz="2400" dirty="0" smtClean="0"/>
              <a:t>осах. </a:t>
            </a:r>
            <a:r>
              <a:rPr lang="ru-RU" sz="2400" i="1" dirty="0" smtClean="0"/>
              <a:t>Отрицательной стороной американского делового стиля является проявление эгоцентризма, излишней напористости, излишнего стремления к неформальному </a:t>
            </a:r>
            <a:r>
              <a:rPr lang="ru-RU" sz="2400" dirty="0" smtClean="0"/>
              <a:t>общению, порой граничащему с фамильярностью</a:t>
            </a:r>
            <a:r>
              <a:rPr lang="ru-RU" sz="2400" dirty="0" smtClean="0"/>
              <a:t>.</a:t>
            </a:r>
          </a:p>
          <a:p>
            <a:pPr algn="just"/>
            <a:r>
              <a:rPr lang="ru-RU" sz="2400" b="1" dirty="0" smtClean="0">
                <a:solidFill>
                  <a:srgbClr val="FF0000"/>
                </a:solidFill>
              </a:rPr>
              <a:t>Деловой стиль </a:t>
            </a:r>
            <a:r>
              <a:rPr lang="ru-RU" sz="2400" b="1" dirty="0" smtClean="0">
                <a:solidFill>
                  <a:srgbClr val="FF0000"/>
                </a:solidFill>
              </a:rPr>
              <a:t>французов </a:t>
            </a:r>
            <a:r>
              <a:rPr lang="ru-RU" sz="2400" dirty="0" smtClean="0"/>
              <a:t>На французский стиль делового общения большое влияние оказывает система образования, ориентированная на воспитание независимых и критически настроенных граждан. Французские бизнесмены очень тщательно готовятся к переговорам, досконально изучают все аспекты и последствия поступающих предложений. Поэтому переговоры с ними проходят в значительно более медленном темпе, чем, например, с английскими </a:t>
            </a:r>
            <a:r>
              <a:rPr lang="ru-RU" sz="2400" dirty="0" smtClean="0"/>
              <a:t>партнерами.</a:t>
            </a:r>
            <a:endParaRPr lang="en-US" sz="2200" b="1"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749"/>
            <a:ext cx="8640960" cy="6817251"/>
          </a:xfrm>
          <a:prstGeom prst="rect">
            <a:avLst/>
          </a:prstGeom>
        </p:spPr>
        <p:txBody>
          <a:bodyPr wrap="square">
            <a:spAutoFit/>
          </a:bodyPr>
          <a:lstStyle/>
          <a:p>
            <a:pPr algn="just"/>
            <a:r>
              <a:rPr lang="ru-RU" sz="2300" dirty="0" smtClean="0"/>
              <a:t>Французский стиль ведения переговорных процессов отличается приверженностью к принципам при одновременном недоверии к компромиссам, причем негативное отношение к компромиссам усиливается </a:t>
            </a:r>
            <a:r>
              <a:rPr lang="ru-RU" sz="2300" dirty="0" smtClean="0">
                <a:solidFill>
                  <a:srgbClr val="FF0000"/>
                </a:solidFill>
              </a:rPr>
              <a:t>чувством интеллектуального превосходства, свойственном французам</a:t>
            </a:r>
            <a:r>
              <a:rPr lang="ru-RU" sz="2300" dirty="0" smtClean="0"/>
              <a:t>. </a:t>
            </a:r>
            <a:r>
              <a:rPr lang="ru-RU" sz="2300" b="1" i="1" dirty="0" smtClean="0"/>
              <a:t>Переговоры ведут достаточно жестко, и, как правило, не имеют запасной позиции</a:t>
            </a:r>
            <a:r>
              <a:rPr lang="ru-RU" sz="2300" dirty="0" smtClean="0"/>
              <a:t>. </a:t>
            </a:r>
            <a:r>
              <a:rPr lang="ru-RU" sz="2300" u="sng" dirty="0" smtClean="0"/>
              <a:t>Нередко представители французской делегации на переговорах выбирают конфронтационный стиль взаимоотношений, не любят сталкиваться с неожиданными изменениями в позиции сторон, поэтому нежелательно по ходу вносить поправки и дополнительные предложения. Контракты, заключаемые французами предельно корректны, точны в формулировках, не допускают разночтений</a:t>
            </a:r>
            <a:r>
              <a:rPr lang="ru-RU" sz="2300" dirty="0" smtClean="0"/>
              <a:t>. Французы не отличаются пунктуальностью и следуют правилу: чем выше статус гостя, тем позже он приходит. При этом, большое значение придают различным формам вежливости. Во Франции не принято обращаться к собеседнику по имени, если только он сам об этом не попросил. Обычно употребляют «мсье», обращаясь к мужчине, и – «мадам», обращаясь к женщине.</a:t>
            </a:r>
            <a:endParaRPr lang="en-US" sz="2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5779246" cy="461665"/>
          </a:xfrm>
          <a:prstGeom prst="rect">
            <a:avLst/>
          </a:prstGeom>
        </p:spPr>
        <p:txBody>
          <a:bodyPr wrap="square">
            <a:spAutoFit/>
          </a:bodyPr>
          <a:lstStyle/>
          <a:p>
            <a:r>
              <a:rPr lang="ru-RU" sz="2400" b="1" dirty="0" smtClean="0">
                <a:solidFill>
                  <a:srgbClr val="FF0000"/>
                </a:solidFill>
              </a:rPr>
              <a:t>Деловое общение немцев</a:t>
            </a:r>
            <a:endParaRPr lang="en-US" sz="2400" b="1" dirty="0">
              <a:solidFill>
                <a:srgbClr val="FF0000"/>
              </a:solidFill>
            </a:endParaRPr>
          </a:p>
        </p:txBody>
      </p:sp>
      <p:sp>
        <p:nvSpPr>
          <p:cNvPr id="3" name="Прямоугольник 2"/>
          <p:cNvSpPr/>
          <p:nvPr/>
        </p:nvSpPr>
        <p:spPr>
          <a:xfrm>
            <a:off x="251520" y="548680"/>
            <a:ext cx="8496944" cy="6186309"/>
          </a:xfrm>
          <a:prstGeom prst="rect">
            <a:avLst/>
          </a:prstGeom>
        </p:spPr>
        <p:txBody>
          <a:bodyPr wrap="square">
            <a:spAutoFit/>
          </a:bodyPr>
          <a:lstStyle/>
          <a:p>
            <a:pPr algn="just"/>
            <a:r>
              <a:rPr lang="ru-RU" sz="2200" dirty="0" smtClean="0"/>
              <a:t>Деловые отношения в Германии характеризуются высоким </a:t>
            </a:r>
            <a:r>
              <a:rPr lang="ru-RU" sz="2200" b="1" dirty="0" smtClean="0"/>
              <a:t>профессионализмом, безусловным выполнением принятых на себя обязательств, верности данному слову</a:t>
            </a:r>
            <a:r>
              <a:rPr lang="ru-RU" sz="2200" dirty="0" smtClean="0"/>
              <a:t>. Эта особенность </a:t>
            </a:r>
            <a:r>
              <a:rPr lang="ru-RU" sz="2200" b="1" dirty="0" smtClean="0"/>
              <a:t>способствует налаживанию и поддержанию долгосрочных деловых связей с немецкими фирмами</a:t>
            </a:r>
            <a:r>
              <a:rPr lang="ru-RU" sz="2200" dirty="0" smtClean="0"/>
              <a:t>. Немцы предпочитают те переговоры, в которых они с достаточной очевидностью видят возможность нахождения решения. </a:t>
            </a:r>
            <a:r>
              <a:rPr lang="ru-RU" sz="2200" b="1" dirty="0" smtClean="0"/>
              <a:t>Обычно участники очень тщательно прорабатывают свою позицию, любят обсуждать вопросы последовательно, один за другим</a:t>
            </a:r>
            <a:r>
              <a:rPr lang="ru-RU" b="1" dirty="0" smtClean="0"/>
              <a:t>.</a:t>
            </a:r>
            <a:r>
              <a:rPr lang="ru-RU" dirty="0" smtClean="0"/>
              <a:t> </a:t>
            </a:r>
            <a:r>
              <a:rPr lang="ru-RU" sz="2200" dirty="0" smtClean="0"/>
              <a:t>При заключении сделок немцы будут </a:t>
            </a:r>
            <a:r>
              <a:rPr lang="ru-RU" sz="2200" dirty="0" smtClean="0"/>
              <a:t>настаивать </a:t>
            </a:r>
            <a:r>
              <a:rPr lang="ru-RU" sz="2200" dirty="0" smtClean="0"/>
              <a:t>на жестком выполнении принятых обязательств, а также уплате высоких штрафов в случае их невыполнения. Во время переговоров немцы могут вести себя достаточно жестко, но при этом они предоставляют очень хорошие условия для их ведения: помещение, необходимое оборудование. В ходе переговоров довольно профессиональны и официальны и ожидают того же от партнеров. Обращаться принято по фамилии, например, «господин Шмидт», а не по имени, как принято у </a:t>
            </a:r>
            <a:r>
              <a:rPr lang="ru-RU" sz="2200" dirty="0" smtClean="0"/>
              <a:t>американцев.</a:t>
            </a:r>
            <a:endParaRPr lang="en-US" sz="2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6524863"/>
          </a:xfrm>
          <a:prstGeom prst="rect">
            <a:avLst/>
          </a:prstGeom>
        </p:spPr>
        <p:txBody>
          <a:bodyPr wrap="square">
            <a:spAutoFit/>
          </a:bodyPr>
          <a:lstStyle/>
          <a:p>
            <a:pPr algn="just"/>
            <a:r>
              <a:rPr lang="ru-RU" b="1" dirty="0" smtClean="0">
                <a:solidFill>
                  <a:srgbClr val="FF0000"/>
                </a:solidFill>
              </a:rPr>
              <a:t>ЯПОНСКИЙ ДЕЛОВОЙ СТИЛЬ </a:t>
            </a:r>
            <a:r>
              <a:rPr lang="ru-RU" sz="2200" dirty="0" smtClean="0"/>
              <a:t>Японские предприниматели отличаются пристрастием к личным беседам и несклонностью обсуждения сколько-нибудь важных вопросов путем переписки или по телефону. </a:t>
            </a:r>
            <a:r>
              <a:rPr lang="ru-RU" sz="2200" b="1" dirty="0" smtClean="0"/>
              <a:t>Большое значение в японской культуре придается пунктуальности, точности на переговорах </a:t>
            </a:r>
            <a:r>
              <a:rPr lang="ru-RU" sz="2200" dirty="0" smtClean="0"/>
              <a:t>- будь то времени их начала и окончания или в выполнении обещаний, взятых на себя обязательств. На предельной обязательности основана вся практика делового общения в Японии. </a:t>
            </a:r>
            <a:r>
              <a:rPr lang="ru-RU" sz="2200" b="1" dirty="0" smtClean="0"/>
              <a:t>Иностранец, впервые встретившийся с японскими бизнесменами, бывает крайне удивлен медленным темпом ведения переговоров, начинающихся с обсуждения вопросов, не имеющих никакого отношения к предмету встречи</a:t>
            </a:r>
            <a:r>
              <a:rPr lang="ru-RU" sz="2200" dirty="0" smtClean="0"/>
              <a:t>. К официальной теме встречи принято переходить лишь через некоторое время после начала переговоров. </a:t>
            </a:r>
            <a:r>
              <a:rPr lang="ru-RU" sz="2200" u="sng" dirty="0" smtClean="0"/>
              <a:t>Чем серьезнее выдвинутые предложения, тем больше внимания уделяется малозначащим деталям. За этим кроется стремление установить «отношения сотрудничества» для облечения принятия главного решения, когда все второстепенные детали будут улажены к взаимному удовлетворению сторон.</a:t>
            </a:r>
            <a:r>
              <a:rPr lang="ru-RU" sz="2200" dirty="0" smtClean="0"/>
              <a:t> Нужно помнить, что в Японии терпение считается одной из главных добродетелей, поэтому торопливость в переговорах с японцами недопустима. </a:t>
            </a:r>
            <a:endParaRPr lang="en-US" sz="2200" b="1" dirty="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712968" cy="6247864"/>
          </a:xfrm>
          <a:prstGeom prst="rect">
            <a:avLst/>
          </a:prstGeom>
        </p:spPr>
        <p:txBody>
          <a:bodyPr wrap="square">
            <a:spAutoFit/>
          </a:bodyPr>
          <a:lstStyle/>
          <a:p>
            <a:pPr algn="just"/>
            <a:r>
              <a:rPr lang="ru-RU" sz="2000" dirty="0" smtClean="0"/>
              <a:t>При проведении переговоров важно иметь в виду, что японское «да» далеко не всегда означает действительное согласие. Японское «хай», переводимое как «да» может иметь такой же смысл, как наше «так-так», может означать </a:t>
            </a:r>
            <a:r>
              <a:rPr lang="ru-RU" sz="2000" dirty="0" err="1" smtClean="0"/>
              <a:t>подтвержение</a:t>
            </a:r>
            <a:r>
              <a:rPr lang="ru-RU" sz="2000" dirty="0" smtClean="0"/>
              <a:t>, что вас внимательно слушают, наконец, японцы традиционно стремятся не вступать в открытое противоречие с собеседником и не огорчать его, а потому избегают прямых ответов «нет». </a:t>
            </a:r>
            <a:r>
              <a:rPr lang="ru-RU" sz="2000" u="sng" dirty="0" smtClean="0"/>
              <a:t>Если же японский деловой партнер хочет сказать «нет», он обычно говорит, что «это трудно»</a:t>
            </a:r>
            <a:r>
              <a:rPr lang="ru-RU" sz="2000" dirty="0" smtClean="0"/>
              <a:t>. </a:t>
            </a:r>
            <a:r>
              <a:rPr lang="ru-RU" sz="2000" u="sng" dirty="0" smtClean="0"/>
              <a:t>Иногда, для того, чтобы избежать категоричного «нет», они задают </a:t>
            </a:r>
            <a:r>
              <a:rPr lang="ru-RU" sz="2000" u="sng" dirty="0" err="1" smtClean="0"/>
              <a:t>контрвопрос</a:t>
            </a:r>
            <a:r>
              <a:rPr lang="ru-RU" sz="2000" u="sng" dirty="0" smtClean="0"/>
              <a:t>, после чего считается нетактичным продолжать настаивать на своем, или же переводят разговор на другую те</a:t>
            </a:r>
            <a:r>
              <a:rPr lang="ru-RU" sz="2000" dirty="0" smtClean="0"/>
              <a:t>му. Желание избегать открытого столкновения противоположных взглядов проявляется у японцев и в практике принятия решений. Решение обычно является результатом, найденном на основе взаимных уступок. При этом, по нормам японской деловой этики, главной добродетелью обладает не тот, кто твердо стоит на своем (даже будучи правым), а тот, кто проявляет готовность к компромиссу. Японцы очень осторожны и стремятся избежать риска на переговорах, что рассматривается ими как угроза для престижа, чести, репутации. Следует помнить, что в деловом общении с японцами </a:t>
            </a:r>
            <a:r>
              <a:rPr lang="ru-RU" sz="2000" i="1" dirty="0" smtClean="0">
                <a:solidFill>
                  <a:srgbClr val="FF0000"/>
                </a:solidFill>
              </a:rPr>
              <a:t>терпение и стремление к установлению взаимопониманию дадут гораздо лучшие результаты, нежели конфронтационный стиль.</a:t>
            </a:r>
            <a:endParaRPr lang="en-US" sz="2000" i="1"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640960" cy="6463308"/>
          </a:xfrm>
          <a:prstGeom prst="rect">
            <a:avLst/>
          </a:prstGeom>
        </p:spPr>
        <p:txBody>
          <a:bodyPr wrap="square">
            <a:spAutoFit/>
          </a:bodyPr>
          <a:lstStyle/>
          <a:p>
            <a:pPr algn="just"/>
            <a:r>
              <a:rPr lang="ru-RU" sz="2300" b="1" dirty="0" smtClean="0">
                <a:solidFill>
                  <a:srgbClr val="FF0000"/>
                </a:solidFill>
              </a:rPr>
              <a:t>В Китае большое внимание придают налаживанию неформальных отношений с зарубежными партнерами: их интересует возраст партнера, его семейное положение, дети и пр.</a:t>
            </a:r>
            <a:r>
              <a:rPr lang="ru-RU" sz="2300" dirty="0" smtClean="0"/>
              <a:t> Во время деловых встреч китайские участники переговоров </a:t>
            </a:r>
            <a:r>
              <a:rPr lang="ru-RU" sz="2300" b="1" dirty="0" smtClean="0">
                <a:solidFill>
                  <a:srgbClr val="FF0000"/>
                </a:solidFill>
              </a:rPr>
              <a:t>очень внимательны к двум вещам: сбору информации относительно партнеров по переговорам и предмета обсуждения и формированию «духа дружбы»</a:t>
            </a:r>
            <a:r>
              <a:rPr lang="ru-RU" sz="2300" dirty="0" smtClean="0"/>
              <a:t>. Причем «дух дружбы» на переговорах для них вообще имеет очень большое значение, что в значительной степени обусловлено китайскими культурными традициями и ценностями. «Дух дружбы» китайцы отождествляют с хорошими личными отношениями партнеров. Китайцы ведут переговоры, довольно четко разграничивая отдельные этапы: первоначальное уточнение позиций, их обсуждение и заключительный этап переговоров. В значительной </a:t>
            </a:r>
            <a:r>
              <a:rPr lang="ru-RU" sz="2300" dirty="0" smtClean="0"/>
              <a:t>мере </a:t>
            </a:r>
            <a:r>
              <a:rPr lang="ru-RU" sz="2300" dirty="0" smtClean="0"/>
              <a:t>ориентируются на людей более высоким официальным положением и на людей, которые выражают им симпатии. Именно через этих людей китайцы впоследствии стараются оказать влияние на позицию противоположной стороны. </a:t>
            </a:r>
            <a:endParaRPr lang="en-US" sz="2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496944" cy="6001643"/>
          </a:xfrm>
          <a:prstGeom prst="rect">
            <a:avLst/>
          </a:prstGeom>
        </p:spPr>
        <p:txBody>
          <a:bodyPr wrap="square">
            <a:spAutoFit/>
          </a:bodyPr>
          <a:lstStyle/>
          <a:p>
            <a:pPr algn="just"/>
            <a:r>
              <a:rPr lang="ru-RU" sz="2400" b="1" i="1" dirty="0" smtClean="0"/>
              <a:t>На переговорах с китайской стороной следует ожидать, что придется «открыть свои карты», т.е. первыми высказать свою точку зрения, первыми сделать предложени</a:t>
            </a:r>
            <a:r>
              <a:rPr lang="ru-RU" sz="2400" dirty="0" smtClean="0"/>
              <a:t>я. Если переговоры происходят в Китае (китайцы более склонны к проведению деловых встреч на своей территории), то они могут сослаться на то, что согласно их традиции «гость говорит первым». Попытки же получить вначале информацию от китайской стороны часто оказываются безрезультатными: информация сводится в основном к общим положениям. </a:t>
            </a:r>
            <a:r>
              <a:rPr lang="ru-RU" sz="2400" b="1" dirty="0" smtClean="0"/>
              <a:t>Китайская сторона делает уступки обычно под конец переговоров, </a:t>
            </a:r>
            <a:r>
              <a:rPr lang="ru-RU" sz="2400" dirty="0" smtClean="0"/>
              <a:t>после того как оценит возможности противоположной стороны. Причем, в момент, когда кажется, что переговоры зашли в тупик, китайцами вдруг вносятся новые предложения, предполагающие уступки. В результате переговоры возобновляются. Однако ошибки, допущенные партнером в ходе переговоров, умело используются</a:t>
            </a:r>
            <a:endParaRPr 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352928" cy="6247864"/>
          </a:xfrm>
          <a:prstGeom prst="rect">
            <a:avLst/>
          </a:prstGeom>
        </p:spPr>
        <p:txBody>
          <a:bodyPr wrap="square">
            <a:spAutoFit/>
          </a:bodyPr>
          <a:lstStyle/>
          <a:p>
            <a:pPr algn="just"/>
            <a:r>
              <a:rPr lang="ru-RU" sz="2000" b="1" dirty="0" smtClean="0">
                <a:solidFill>
                  <a:srgbClr val="FF0000"/>
                </a:solidFill>
              </a:rPr>
              <a:t>Итальянский деловой </a:t>
            </a:r>
            <a:r>
              <a:rPr lang="ru-RU" sz="2000" b="1" dirty="0" smtClean="0">
                <a:solidFill>
                  <a:srgbClr val="FF0000"/>
                </a:solidFill>
              </a:rPr>
              <a:t>стиль</a:t>
            </a:r>
            <a:r>
              <a:rPr lang="ru-RU" sz="2000" dirty="0" smtClean="0"/>
              <a:t>. </a:t>
            </a:r>
            <a:r>
              <a:rPr lang="ru-RU" sz="2000" dirty="0" smtClean="0"/>
              <a:t>Деловые контакты с итальянцами отличаются некоторыми особенностями. При установлении партнерских отношений более активны представители мелких и средних фирм. Итальянцы не затягивают решение организационных вопросов, охотно идут на альтернативные варианты связей. Последнее объясняется тем, что у них отсутствует бюрократическая процедура принятия административных решений. </a:t>
            </a:r>
            <a:r>
              <a:rPr lang="ru-RU" sz="2000" b="1" i="1" dirty="0" smtClean="0"/>
              <a:t>Как правило, для налаживания деловых связей бывает достаточно обмена официальными письмами, в которых изложена краткая информация о фирме и указан предмет делового интереса.</a:t>
            </a:r>
            <a:r>
              <a:rPr lang="ru-RU" sz="2000" dirty="0" smtClean="0"/>
              <a:t> </a:t>
            </a:r>
            <a:r>
              <a:rPr lang="ru-RU" sz="2000" u="sng" dirty="0" smtClean="0"/>
              <a:t>Итальянские бизнесмены придают большое значение тому, чтобы переговоры велись между людьми, занимающими примерно равное положение в деловом мире или обществе. Поэтому перед деловыми встречами они стараются узнать трудовую биографию потенциальных партнеров, их возраст, занимаемую должность. Итальянцы любят решать деловые вопросы не за столом переговоров, а в неофициальной обстановке, например, в небольшом ресторанчике</a:t>
            </a:r>
            <a:r>
              <a:rPr lang="ru-RU" sz="2000" dirty="0" smtClean="0"/>
              <a:t>. Итальянские бизнесмены «легки на подъем», однако после подписания совместных деловых документов продолжение деловых контактов с ними нередко становится затруднительным. Итальянцы – народ не очень организованный и пунктуальный.</a:t>
            </a:r>
            <a:endParaRPr lang="en-US"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39"/>
            <a:ext cx="8352928" cy="6740307"/>
          </a:xfrm>
          <a:prstGeom prst="rect">
            <a:avLst/>
          </a:prstGeom>
        </p:spPr>
        <p:txBody>
          <a:bodyPr wrap="square">
            <a:spAutoFit/>
          </a:bodyPr>
          <a:lstStyle/>
          <a:p>
            <a:pPr algn="just"/>
            <a:r>
              <a:rPr lang="ru-RU" sz="2200" b="1" dirty="0" smtClean="0">
                <a:solidFill>
                  <a:srgbClr val="FF0000"/>
                </a:solidFill>
              </a:rPr>
              <a:t>ДЕЛОВОЙ СТИЛЬ АРАБСКИХ ГОСУДАРСТВ</a:t>
            </a:r>
            <a:r>
              <a:rPr lang="ru-RU" sz="2200" dirty="0" smtClean="0"/>
              <a:t>. </a:t>
            </a:r>
            <a:r>
              <a:rPr lang="ru-RU" sz="2400" dirty="0" smtClean="0"/>
              <a:t>При </a:t>
            </a:r>
            <a:r>
              <a:rPr lang="ru-RU" sz="2400" dirty="0" smtClean="0"/>
              <a:t>первом знакомстве арабский собеседник выражает партнеру радушие и любезность. Это не притворство, а дань традиции: среди арабов господствует мнение, что только такое поведение достойно мусульманина. Последующая беседа может проходить менее </a:t>
            </a:r>
            <a:r>
              <a:rPr lang="ru-RU" sz="2400" dirty="0" smtClean="0"/>
              <a:t>гладко. </a:t>
            </a:r>
            <a:r>
              <a:rPr lang="ru-RU" sz="2400" b="1" dirty="0" smtClean="0"/>
              <a:t>Арабские собеседники всячески избегают определенности, четких ответов «да» или «нет». Взамен следуют туманные обороты типа «Если Аллаху будет угодно»</a:t>
            </a:r>
            <a:r>
              <a:rPr lang="ru-RU" sz="2400" dirty="0" smtClean="0"/>
              <a:t>. </a:t>
            </a:r>
            <a:r>
              <a:rPr lang="ru-RU" sz="2400" b="1" dirty="0" smtClean="0"/>
              <a:t>Арабское понимание этикета запрещает собеседнику прибегать к прямолинейным ответам, быть категоричным, арабы во время беседы избегают суетливости, поспешности и всегда стремятся «сохранить лицо» и свое, и собеседника. Считается необходимым оставить возможность для последующих контактов</a:t>
            </a:r>
            <a:r>
              <a:rPr lang="ru-RU" sz="2400" dirty="0" smtClean="0"/>
              <a:t>. Отказ от сделки сопровождается оговорками, похвалами в пользу обсуждаемого предложения. </a:t>
            </a:r>
            <a:r>
              <a:rPr lang="ru-RU" sz="2400" b="1" dirty="0" smtClean="0"/>
              <a:t>Арабские предприниматели выражают отказ в максимально смягченном, завуалированном </a:t>
            </a:r>
            <a:r>
              <a:rPr lang="ru-RU" sz="2400" b="1" dirty="0" smtClean="0"/>
              <a:t>виде.</a:t>
            </a:r>
            <a:endParaRPr lang="en-US" sz="24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6001643"/>
          </a:xfrm>
          <a:prstGeom prst="rect">
            <a:avLst/>
          </a:prstGeom>
        </p:spPr>
        <p:txBody>
          <a:bodyPr wrap="square">
            <a:spAutoFit/>
          </a:bodyPr>
          <a:lstStyle/>
          <a:p>
            <a:pPr algn="just"/>
            <a:r>
              <a:rPr lang="ru-RU" sz="2400" dirty="0" smtClean="0"/>
              <a:t>«Культурная дистанция» между беседующими обычно короче, чем она принята у европейцев: беседующие почти касаются друг друга, что свидетельствует о взаимном доверии. </a:t>
            </a:r>
            <a:r>
              <a:rPr lang="ru-RU" sz="2400" b="1" dirty="0" smtClean="0">
                <a:solidFill>
                  <a:srgbClr val="FF0000"/>
                </a:solidFill>
              </a:rPr>
              <a:t>Характерными чертами арабов являются, во-первых, чувство национальной гордости, следование историческим традициям своей страны. Другая черта – это принятие необходимости сильного правления и, наконец, третья – жесткие и довольно развитые административные нормы поведения. </a:t>
            </a:r>
            <a:r>
              <a:rPr lang="ru-RU" sz="2400" dirty="0" smtClean="0"/>
              <a:t>Эти особенности арабов в значительной степени сказываются при ведении ими переговоров. Так, они весьма чувствительны к вопросам, связанным с национальной независимостью. Все, что каким-то образом может рассматриваться как вмешательство в их внутренние дела, будет отвергаться с беспощадностью. Из всех типов взаимодействия с партнерами арабы больше всего предпочитают </a:t>
            </a:r>
            <a:r>
              <a:rPr lang="ru-RU" sz="2400" dirty="0" smtClean="0"/>
              <a:t> торг.</a:t>
            </a:r>
            <a:endParaRPr lang="en-US"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352928" cy="5693866"/>
          </a:xfrm>
          <a:prstGeom prst="rect">
            <a:avLst/>
          </a:prstGeom>
        </p:spPr>
        <p:txBody>
          <a:bodyPr wrap="square">
            <a:spAutoFit/>
          </a:bodyPr>
          <a:lstStyle/>
          <a:p>
            <a:pPr algn="just"/>
            <a:r>
              <a:rPr lang="ru-RU" sz="2800" b="1" dirty="0" smtClean="0"/>
              <a:t>При этом большое значение уделяется проявлениям дружбы, гостеприимства и хорошего </a:t>
            </a:r>
            <a:r>
              <a:rPr lang="ru-RU" sz="2800" b="1" dirty="0" smtClean="0"/>
              <a:t>настроения</a:t>
            </a:r>
            <a:r>
              <a:rPr lang="ru-RU" sz="2800" dirty="0" smtClean="0"/>
              <a:t>. При </a:t>
            </a:r>
            <a:r>
              <a:rPr lang="ru-RU" sz="2800" dirty="0" smtClean="0"/>
              <a:t>общении у европейцев не придается особого значения ни левой ни правой рукам. Однако в этом отношении нужно быть осторожным в арабских странах: </a:t>
            </a:r>
            <a:r>
              <a:rPr lang="ru-RU" sz="2800" i="1" dirty="0" smtClean="0">
                <a:solidFill>
                  <a:srgbClr val="FF0000"/>
                </a:solidFill>
              </a:rPr>
              <a:t>здесь считается недопустимым протянуть кому-нибудь подарок или деньги </a:t>
            </a:r>
            <a:r>
              <a:rPr lang="ru-RU" sz="2800" i="1" dirty="0" smtClean="0">
                <a:solidFill>
                  <a:srgbClr val="FF0000"/>
                </a:solidFill>
              </a:rPr>
              <a:t>левой </a:t>
            </a:r>
            <a:r>
              <a:rPr lang="ru-RU" sz="2800" i="1" dirty="0" smtClean="0">
                <a:solidFill>
                  <a:srgbClr val="FF0000"/>
                </a:solidFill>
              </a:rPr>
              <a:t>рукой</a:t>
            </a:r>
            <a:r>
              <a:rPr lang="ru-RU" sz="2800" dirty="0" smtClean="0"/>
              <a:t>. </a:t>
            </a:r>
            <a:r>
              <a:rPr lang="ru-RU" sz="2800" b="1" dirty="0" smtClean="0">
                <a:solidFill>
                  <a:srgbClr val="FF0000"/>
                </a:solidFill>
              </a:rPr>
              <a:t>У тех, кто исповедует ислам, левая рука считается нечистой, и вы можете нанести оскорбление своему партнеру. К ногам арабы также относятся как к нечистой силе. По этой причине у мусульман недозволенно при беседе, сидя на стуле, забрасывать ногу на ногу.</a:t>
            </a:r>
            <a:endParaRPr lang="en-US" sz="2800" b="1" dirty="0">
              <a:solidFill>
                <a:srgbClr val="FF0000"/>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3460</Words>
  <Application>Microsoft Office PowerPoint</Application>
  <PresentationFormat>Экран (4:3)</PresentationFormat>
  <Paragraphs>92</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Тема Office</vt:lpstr>
      <vt:lpstr>Виды делового общения</vt:lpstr>
      <vt:lpstr>Слайд 2</vt:lpstr>
      <vt:lpstr>Слайд 3</vt:lpstr>
      <vt:lpstr>Слайд 4</vt:lpstr>
      <vt:lpstr>Слайд 5</vt:lpstr>
      <vt:lpstr>Представительское общение</vt:lpstr>
      <vt:lpstr>Групповое общение</vt:lpstr>
      <vt:lpstr>Слайд 8</vt:lpstr>
      <vt:lpstr>Слайд 9</vt:lpstr>
      <vt:lpstr>ОБЩЕНИЕ КУЛЬТУР</vt:lpstr>
      <vt:lpstr>Слайд 11</vt:lpstr>
      <vt:lpstr>Слайд 12</vt:lpstr>
      <vt:lpstr>Слайд 13</vt:lpstr>
      <vt:lpstr>Слайд 14</vt:lpstr>
      <vt:lpstr>Слайд 15</vt:lpstr>
      <vt:lpstr>Слайд 16</vt:lpstr>
      <vt:lpstr>ОСОБЕННОСТИ ДЕЛОВОГО СТИЛЯ</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Виды делового общения</dc:title>
  <dc:creator>admin</dc:creator>
  <cp:lastModifiedBy>admin</cp:lastModifiedBy>
  <cp:revision>13</cp:revision>
  <dcterms:created xsi:type="dcterms:W3CDTF">2023-03-23T17:17:07Z</dcterms:created>
  <dcterms:modified xsi:type="dcterms:W3CDTF">2023-03-23T19:23:36Z</dcterms:modified>
</cp:coreProperties>
</file>